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embeddedFontLst>
    <p:embeddedFont>
      <p:font typeface="Montserrat"/>
      <p:regular r:id="rId17"/>
      <p:bold r:id="rId18"/>
      <p:italic r:id="rId19"/>
      <p:boldItalic r:id="rId20"/>
    </p:embeddedFont>
    <p:embeddedFont>
      <p:font typeface="Lato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2C9060D4-DEF1-4F38-9BCB-F31B0F6D2EC4}">
  <a:tblStyle styleId="{2C9060D4-DEF1-4F38-9BCB-F31B0F6D2EC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Italic.fntdata"/><Relationship Id="rId11" Type="http://schemas.openxmlformats.org/officeDocument/2006/relationships/slide" Target="slides/slide5.xml"/><Relationship Id="rId22" Type="http://schemas.openxmlformats.org/officeDocument/2006/relationships/font" Target="fonts/Lato-bold.fntdata"/><Relationship Id="rId10" Type="http://schemas.openxmlformats.org/officeDocument/2006/relationships/slide" Target="slides/slide4.xml"/><Relationship Id="rId21" Type="http://schemas.openxmlformats.org/officeDocument/2006/relationships/font" Target="fonts/Lato-regular.fntdata"/><Relationship Id="rId13" Type="http://schemas.openxmlformats.org/officeDocument/2006/relationships/slide" Target="slides/slide7.xml"/><Relationship Id="rId24" Type="http://schemas.openxmlformats.org/officeDocument/2006/relationships/font" Target="fonts/Lato-boldItalic.fntdata"/><Relationship Id="rId12" Type="http://schemas.openxmlformats.org/officeDocument/2006/relationships/slide" Target="slides/slide6.xml"/><Relationship Id="rId23" Type="http://schemas.openxmlformats.org/officeDocument/2006/relationships/font" Target="fonts/La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Montserrat-regular.fnt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font" Target="fonts/Montserrat-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Montserra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Shape 11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Shape 1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Shape 16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06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Shape 107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Shape 108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Shape 109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Shape 125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Shape 1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Shape 2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Shape 26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Shape 30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Shape 35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Shape 36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Shape 37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Shape 38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Shape 39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Shape 4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Shape 4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Shape 4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Shape 4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Shape 4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Shape 50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Shape 5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Shape 5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Shape 58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Shape 5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Shape 6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Shape 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Shape 63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Shape 6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Shape 6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Shape 66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Shape 71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Shape 89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Shape 9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Shape 9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Shape 9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Shape 95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Shape 96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Shape 97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Shape 9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Shape 10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Shape 101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Shape 102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Shape 103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Shape 10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4.png"/><Relationship Id="rId6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Career Major Research Project</a:t>
            </a:r>
            <a:endParaRPr/>
          </a:p>
        </p:txBody>
      </p:sp>
      <p:sp>
        <p:nvSpPr>
          <p:cNvPr id="135" name="Shape 135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By George Alapatt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type="title"/>
          </p:nvPr>
        </p:nvSpPr>
        <p:spPr>
          <a:xfrm>
            <a:off x="659750" y="1997400"/>
            <a:ext cx="5079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for Watching!!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Potential College Major</a:t>
            </a:r>
            <a:endParaRPr/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Petroleum Engineering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Growing energy demand worldwide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Projected Growth (2012-2022): 26%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Less competition increases chances for a better job</a:t>
            </a:r>
            <a:endParaRPr/>
          </a:p>
          <a:p>
            <a:pPr indent="-298450" lvl="2" marL="1371600" rtl="0">
              <a:spcBef>
                <a:spcPts val="0"/>
              </a:spcBef>
              <a:spcAft>
                <a:spcPts val="0"/>
              </a:spcAft>
              <a:buSzPts val="1100"/>
              <a:buChar char="■"/>
            </a:pPr>
            <a:r>
              <a:rPr lang="en"/>
              <a:t>Less colleges offer this as a major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Wide range of career options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Best world travel experience 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Paid a lucrative salary</a:t>
            </a:r>
            <a:endParaRPr/>
          </a:p>
        </p:txBody>
      </p:sp>
      <p:pic>
        <p:nvPicPr>
          <p:cNvPr id="142" name="Shape 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5175" y="2698550"/>
            <a:ext cx="3109950" cy="217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" name="Shape 147"/>
          <p:cNvGraphicFramePr/>
          <p:nvPr/>
        </p:nvGraphicFramePr>
        <p:xfrm>
          <a:off x="1075975" y="310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{2C9060D4-DEF1-4F38-9BCB-F31B0F6D2EC4}</a:tableStyleId>
              </a:tblPr>
              <a:tblGrid>
                <a:gridCol w="1398150"/>
                <a:gridCol w="2270625"/>
                <a:gridCol w="2488450"/>
                <a:gridCol w="1820050"/>
              </a:tblGrid>
              <a:tr h="583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Name of School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Pennsylvania State University (PSU)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University of Pittsburgh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University of Texas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03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Distance from home and cost of travel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238.7 miles: 3 hours and 30 min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Nothing if I use a car (Besides Gas)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367.5 miles: 5 hours and 20 min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Nothing if I use a car (Besides Gas)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Plane: American Airlines; 1 hour and 35 minutes; from $187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1,728.3 miles: 25 hours (Driving)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Plane: United Airlines; 3 hours and 45 minutes; from $237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951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Tuition cost (Out-of-state)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$33,664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$44,812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$35,766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22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 of room and board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$11,280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$10,950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$10,070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  <a:tr h="496550"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School Size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</a:t>
                      </a: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# of students)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47,789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28,664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51,331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  <a:tr h="6916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 Population 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Male Undergraduates: 55%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Female Undergraduates: 45%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Male Undergraduates: 48.4%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Female Undergraduates: 51.6%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Male Students: 47%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Female Students: 53%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49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Types of Housing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Supplemental Housing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4,6, or 8 Person Rooms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Residence Halls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Residence Halls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Apartment-style Living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Living Learning Communities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Residence Hall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Living Learning Communities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Supplemental Housing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" name="Shape 152"/>
          <p:cNvGraphicFramePr/>
          <p:nvPr/>
        </p:nvGraphicFramePr>
        <p:xfrm>
          <a:off x="1132975" y="77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{2C9060D4-DEF1-4F38-9BCB-F31B0F6D2EC4}</a:tableStyleId>
              </a:tblPr>
              <a:tblGrid>
                <a:gridCol w="2240550"/>
                <a:gridCol w="1896000"/>
                <a:gridCol w="1896000"/>
                <a:gridCol w="1896000"/>
              </a:tblGrid>
              <a:tr h="1142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Name of School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Pennsylvania State University (PSU)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University of Pittsburgh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University of Texas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Percentage of students on and off campus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Students on campus: 35%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Students off campus: 65%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Students off-campus: 43%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Students on campus: 57%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Students off-campus: 82%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Students on campus: 18%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74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 they have on campus housing for upperclassmen.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919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Diversity of Student Population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African American: 5.3%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Asian American: 5.8%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Hispanic: 6.3%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White: 65.2%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Multiple Races: 3%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Black: 4.2%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Asian: 10%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Hispanic: 3.7%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White: 71.7%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Mixed: 4.1%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White: 44.4%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Asian: 19.9%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Hispanic: 22.1%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Others: 13.6%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  <a:tr h="17256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Interesting Masters Programs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Additive Manufacturing and Design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Corporate Innovation and Entrepreneurship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Electrical Engineering/ Management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Mechanical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System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Chemical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Civil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Electrical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Mechanical Engineering 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Petroleum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Chemical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Software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Engineering Management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Mechanical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Petroleum Engineering</a:t>
                      </a:r>
                      <a:endParaRPr sz="12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Shape 157"/>
          <p:cNvGraphicFramePr/>
          <p:nvPr/>
        </p:nvGraphicFramePr>
        <p:xfrm>
          <a:off x="1127100" y="46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{2C9060D4-DEF1-4F38-9BCB-F31B0F6D2EC4}</a:tableStyleId>
              </a:tblPr>
              <a:tblGrid>
                <a:gridCol w="1094600"/>
                <a:gridCol w="2352700"/>
                <a:gridCol w="2230600"/>
                <a:gridCol w="2264675"/>
              </a:tblGrid>
              <a:tr h="762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Name of School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Pennsylvania State University (PSU)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University of Pittsburgh 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University of Texas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944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Climate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Same as New Jersey, slightly warmer (4 Seasons)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Same as New Jersey, slightly warmer (4 Seasons)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Much warmer than New Jersey, but there is still snow during winter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  <a:tr h="5087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Greek Life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360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 they allow cars on campus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Parking Permit (Fall and Spring Semester): $640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Parking Permit (Entire Academic Year): $680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Parking Permit (Annual): $207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Dorm Resident Garages </a:t>
                      </a: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(Fall and Spring Semester): $280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  <a:tr h="1073350"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Scholarships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Yes; Jerry E. Goldress Trustee Scholarship in the College of Engineering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Yes; </a:t>
                      </a:r>
                      <a:r>
                        <a:rPr b="1"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Donald Henderson Scholarship:</a:t>
                      </a: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Swanson School of Engineering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Yes; </a:t>
                      </a: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ERCOT Engineer Development Program (EDP) Reach Scholarship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55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College ranked in your field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#4 in Petroleum Engineering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#9 in Petroleum Engineering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#2 in Petroleum Engineering</a:t>
                      </a:r>
                      <a:endParaRPr sz="11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Pennsylvania State University </a:t>
            </a:r>
            <a:endParaRPr/>
          </a:p>
        </p:txBody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Located in the city of State College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Small city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Very safe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Friendly environment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56025" y="233075"/>
            <a:ext cx="1252250" cy="123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65450" y="1641500"/>
            <a:ext cx="2363124" cy="177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2825" y="3282950"/>
            <a:ext cx="2722048" cy="1529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30094" y="3100112"/>
            <a:ext cx="2853324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</a:t>
            </a:r>
            <a:r>
              <a:rPr lang="en"/>
              <a:t>Pittsburgh</a:t>
            </a:r>
            <a:r>
              <a:rPr lang="en"/>
              <a:t> </a:t>
            </a:r>
            <a:endParaRPr/>
          </a:p>
        </p:txBody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Located in Pittsburgh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Bustling</a:t>
            </a: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metropolis 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Many communities should be avoided (unsafe)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Char char="○"/>
            </a:pPr>
            <a:r>
              <a:rPr lang="en" sz="1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Not a good place to explore without any expertise in the area or guidance. </a:t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1952" y="151600"/>
            <a:ext cx="1279851" cy="129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9425" y="1825304"/>
            <a:ext cx="1729239" cy="129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4550" y="3382525"/>
            <a:ext cx="4602000" cy="155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Shape 17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4721" y="3566450"/>
            <a:ext cx="3244076" cy="1296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Texas</a:t>
            </a:r>
            <a:endParaRPr/>
          </a:p>
        </p:txBody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Located in Austin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Live Music Capital of the World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Teeming city</a:t>
            </a:r>
            <a:endParaRPr/>
          </a:p>
          <a:p>
            <a:pPr indent="-298450" lvl="1" marL="914400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Scenic</a:t>
            </a:r>
            <a:endParaRPr/>
          </a:p>
        </p:txBody>
      </p:sp>
      <p:pic>
        <p:nvPicPr>
          <p:cNvPr id="184" name="Shape 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9650" y="126025"/>
            <a:ext cx="1367676" cy="136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1946" y="2980275"/>
            <a:ext cx="2912050" cy="198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47525" y="1699175"/>
            <a:ext cx="2194574" cy="15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Shape 1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9875" y="3414225"/>
            <a:ext cx="3367425" cy="1553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Decision</a:t>
            </a:r>
            <a:endParaRPr/>
          </a:p>
        </p:txBody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I will choose to go to University of Texas. Despite the </a:t>
            </a:r>
            <a:r>
              <a:rPr lang="en"/>
              <a:t>relative </a:t>
            </a:r>
            <a:r>
              <a:rPr lang="en"/>
              <a:t>long distance of travel and the lack of </a:t>
            </a:r>
            <a:r>
              <a:rPr lang="en"/>
              <a:t>apartment</a:t>
            </a:r>
            <a:r>
              <a:rPr lang="en"/>
              <a:t>- like housing like the University of Pittsburgh, the pros </a:t>
            </a:r>
            <a:r>
              <a:rPr lang="en"/>
              <a:t>o</a:t>
            </a:r>
            <a:r>
              <a:rPr lang="en"/>
              <a:t>f attending  the University of Texas  </a:t>
            </a:r>
            <a:r>
              <a:rPr lang="en"/>
              <a:t>outweigh </a:t>
            </a:r>
            <a:r>
              <a:rPr lang="en"/>
              <a:t> the cons. The college has an outstanding petroleum engineering program and has a large school size, which I prefer. The cost of room, board, and  parking permits are relatively cheap to compensate with the expensive air flight ticket.  </a:t>
            </a:r>
            <a:endParaRPr/>
          </a:p>
        </p:txBody>
      </p:sp>
      <p:pic>
        <p:nvPicPr>
          <p:cNvPr id="194" name="Shape 1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8650" y="3300000"/>
            <a:ext cx="1598750" cy="159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