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y="5143500" cx="9144000"/>
  <p:notesSz cx="6858000" cy="9144000"/>
  <p:embeddedFontLst>
    <p:embeddedFont>
      <p:font typeface="Raleway"/>
      <p:regular r:id="rId24"/>
      <p:bold r:id="rId25"/>
      <p:italic r:id="rId26"/>
      <p:boldItalic r:id="rId27"/>
    </p:embeddedFont>
    <p:embeddedFont>
      <p:font typeface="Lato"/>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font" Target="fonts/Raleway-regular.fntdata"/><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Raleway-italic.fntdata"/><Relationship Id="rId25" Type="http://schemas.openxmlformats.org/officeDocument/2006/relationships/font" Target="fonts/Raleway-bold.fntdata"/><Relationship Id="rId28" Type="http://schemas.openxmlformats.org/officeDocument/2006/relationships/font" Target="fonts/Lato-regular.fntdata"/><Relationship Id="rId27" Type="http://schemas.openxmlformats.org/officeDocument/2006/relationships/font" Target="fonts/Raleway-bold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Lato-bold.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Lato-boldItalic.fntdata"/><Relationship Id="rId30" Type="http://schemas.openxmlformats.org/officeDocument/2006/relationships/font" Target="fonts/Lato-italic.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wikipedia.org/wiki/Thermoelectric_generator#cite_note-17" TargetMode="External"/><Relationship Id="rId3" Type="http://schemas.openxmlformats.org/officeDocument/2006/relationships/hyperlink" Target="https://en.wikipedia.org/wiki/Hydrothermal_vent" TargetMode="External"/><Relationship Id="rId4" Type="http://schemas.openxmlformats.org/officeDocument/2006/relationships/hyperlink" Target="https://en.wikipedia.org/wiki/Waste_heat" TargetMode="External"/><Relationship Id="rId9" Type="http://schemas.openxmlformats.org/officeDocument/2006/relationships/hyperlink" Target="https://en.wikipedia.org/wiki/Radioisotope_thermoelectric_generator" TargetMode="External"/><Relationship Id="rId5" Type="http://schemas.openxmlformats.org/officeDocument/2006/relationships/hyperlink" Target="https://en.wikipedia.org/wiki/Space_probe" TargetMode="External"/><Relationship Id="rId6" Type="http://schemas.openxmlformats.org/officeDocument/2006/relationships/hyperlink" Target="https://en.wikipedia.org/wiki/Curiosity_rover" TargetMode="External"/><Relationship Id="rId7" Type="http://schemas.openxmlformats.org/officeDocument/2006/relationships/hyperlink" Target="https://en.wikipedia.org/wiki/Curiosity_rover" TargetMode="External"/><Relationship Id="rId8" Type="http://schemas.openxmlformats.org/officeDocument/2006/relationships/hyperlink" Target="https://en.wikipedia.org/wiki/Curiosity_rover"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 name="Shape 68"/>
        <p:cNvGrpSpPr/>
        <p:nvPr/>
      </p:nvGrpSpPr>
      <p:grpSpPr>
        <a:xfrm>
          <a:off x="0" y="0"/>
          <a:ext cx="0" cy="0"/>
          <a:chOff x="0" y="0"/>
          <a:chExt cx="0" cy="0"/>
        </a:xfrm>
      </p:grpSpPr>
      <p:sp>
        <p:nvSpPr>
          <p:cNvPr id="69" name="Shape 69"/>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70" name="Shape 7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Shape 13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8" name="Shape 13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Shape 1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6" name="Shape 17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Shape 18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4" name="Shape 18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Shape 19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2" name="Shape 19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7" name="Shape 197"/>
        <p:cNvGrpSpPr/>
        <p:nvPr/>
      </p:nvGrpSpPr>
      <p:grpSpPr>
        <a:xfrm>
          <a:off x="0" y="0"/>
          <a:ext cx="0" cy="0"/>
          <a:chOff x="0" y="0"/>
          <a:chExt cx="0" cy="0"/>
        </a:xfrm>
      </p:grpSpPr>
      <p:sp>
        <p:nvSpPr>
          <p:cNvPr id="198" name="Shape 19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9" name="Shape 19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6" name="Shape 206"/>
        <p:cNvGrpSpPr/>
        <p:nvPr/>
      </p:nvGrpSpPr>
      <p:grpSpPr>
        <a:xfrm>
          <a:off x="0" y="0"/>
          <a:ext cx="0" cy="0"/>
          <a:chOff x="0" y="0"/>
          <a:chExt cx="0" cy="0"/>
        </a:xfrm>
      </p:grpSpPr>
      <p:sp>
        <p:nvSpPr>
          <p:cNvPr id="207" name="Shape 20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8" name="Shape 20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Shape 21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9" name="Shape 21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Shape 22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6" name="Shape 22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 name="Shape 244"/>
        <p:cNvGrpSpPr/>
        <p:nvPr/>
      </p:nvGrpSpPr>
      <p:grpSpPr>
        <a:xfrm>
          <a:off x="0" y="0"/>
          <a:ext cx="0" cy="0"/>
          <a:chOff x="0" y="0"/>
          <a:chExt cx="0" cy="0"/>
        </a:xfrm>
      </p:grpSpPr>
      <p:sp>
        <p:nvSpPr>
          <p:cNvPr id="245" name="Shape 24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6" name="Shape 24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9" name="Shape 249"/>
        <p:cNvGrpSpPr/>
        <p:nvPr/>
      </p:nvGrpSpPr>
      <p:grpSpPr>
        <a:xfrm>
          <a:off x="0" y="0"/>
          <a:ext cx="0" cy="0"/>
          <a:chOff x="0" y="0"/>
          <a:chExt cx="0" cy="0"/>
        </a:xfrm>
      </p:grpSpPr>
      <p:sp>
        <p:nvSpPr>
          <p:cNvPr id="250" name="Shape 25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1" name="Shape 25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 name="Shape 74"/>
        <p:cNvGrpSpPr/>
        <p:nvPr/>
      </p:nvGrpSpPr>
      <p:grpSpPr>
        <a:xfrm>
          <a:off x="0" y="0"/>
          <a:ext cx="0" cy="0"/>
          <a:chOff x="0" y="0"/>
          <a:chExt cx="0" cy="0"/>
        </a:xfrm>
      </p:grpSpPr>
      <p:sp>
        <p:nvSpPr>
          <p:cNvPr id="75" name="Shape 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6" name="Shape 7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 name="Shape 82"/>
        <p:cNvGrpSpPr/>
        <p:nvPr/>
      </p:nvGrpSpPr>
      <p:grpSpPr>
        <a:xfrm>
          <a:off x="0" y="0"/>
          <a:ext cx="0" cy="0"/>
          <a:chOff x="0" y="0"/>
          <a:chExt cx="0" cy="0"/>
        </a:xfrm>
      </p:grpSpPr>
      <p:sp>
        <p:nvSpPr>
          <p:cNvPr id="83" name="Shape 8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4" name="Shape 8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Shape 9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2" name="Shape 9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Shape 9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0" name="Shape 10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5275" lvl="0" marL="685800" rtl="0">
              <a:lnSpc>
                <a:spcPct val="115000"/>
              </a:lnSpc>
              <a:spcBef>
                <a:spcPts val="300"/>
              </a:spcBef>
              <a:spcAft>
                <a:spcPts val="0"/>
              </a:spcAft>
              <a:buClr>
                <a:srgbClr val="222222"/>
              </a:buClr>
              <a:buSzPts val="1050"/>
              <a:buChar char="●"/>
            </a:pPr>
            <a:r>
              <a:rPr lang="en" sz="1050">
                <a:solidFill>
                  <a:srgbClr val="222222"/>
                </a:solidFill>
              </a:rPr>
              <a:t>The Maritime Applied Physics Corporation in Baltimore, Maryland </a:t>
            </a:r>
            <a:r>
              <a:rPr baseline="30000" lang="en" sz="1400" u="sng">
                <a:solidFill>
                  <a:srgbClr val="0B0080"/>
                </a:solidFill>
                <a:hlinkClick r:id="rId2"/>
              </a:rPr>
              <a:t>[17]</a:t>
            </a:r>
            <a:r>
              <a:rPr lang="en" sz="1050">
                <a:solidFill>
                  <a:srgbClr val="222222"/>
                </a:solidFill>
              </a:rPr>
              <a:t> is developing a thermoelectric generator to produce electric power on the deep-ocean offshore seabed using the temperature difference between cold seawater and hot fluids released by </a:t>
            </a:r>
            <a:r>
              <a:rPr lang="en" sz="1050" u="sng">
                <a:solidFill>
                  <a:srgbClr val="0B0080"/>
                </a:solidFill>
                <a:hlinkClick r:id="rId3"/>
              </a:rPr>
              <a:t>hydrothermal vents</a:t>
            </a:r>
            <a:r>
              <a:rPr lang="en" sz="1050">
                <a:solidFill>
                  <a:srgbClr val="222222"/>
                </a:solidFill>
              </a:rPr>
              <a:t>, hot seeps, or from drilled geothermal wells. A high reliability source of seafloor electric power is needed for ocean observatories and sensors used in the geological, environmental, and ocean sciences, by seafloor mineral and energy resource developers, and by the military.</a:t>
            </a:r>
            <a:endParaRPr sz="1050">
              <a:solidFill>
                <a:srgbClr val="222222"/>
              </a:solidFill>
            </a:endParaRPr>
          </a:p>
          <a:p>
            <a:pPr indent="-295275" lvl="0" marL="457200">
              <a:spcBef>
                <a:spcPts val="0"/>
              </a:spcBef>
              <a:spcAft>
                <a:spcPts val="0"/>
              </a:spcAft>
              <a:buClr>
                <a:srgbClr val="222222"/>
              </a:buClr>
              <a:buSzPts val="1050"/>
              <a:buChar char="●"/>
            </a:pPr>
            <a:r>
              <a:rPr lang="en" sz="1050">
                <a:solidFill>
                  <a:srgbClr val="222222"/>
                </a:solidFill>
                <a:highlight>
                  <a:srgbClr val="FFFFFF"/>
                </a:highlight>
              </a:rPr>
              <a:t>Cars and other automobiles produce </a:t>
            </a:r>
            <a:r>
              <a:rPr lang="en" sz="1050" u="sng">
                <a:solidFill>
                  <a:srgbClr val="0B0080"/>
                </a:solidFill>
                <a:highlight>
                  <a:srgbClr val="FFFFFF"/>
                </a:highlight>
                <a:hlinkClick r:id="rId4"/>
              </a:rPr>
              <a:t>waste heat</a:t>
            </a:r>
            <a:r>
              <a:rPr lang="en" sz="1050">
                <a:solidFill>
                  <a:srgbClr val="222222"/>
                </a:solidFill>
                <a:highlight>
                  <a:srgbClr val="FFFFFF"/>
                </a:highlight>
              </a:rPr>
              <a:t> (in the exhaust and in the cooling agents). Harvesting that heat energy, using a thermoelectric generator, can increase the fuel efficiency of the car. </a:t>
            </a:r>
            <a:endParaRPr sz="1050">
              <a:solidFill>
                <a:srgbClr val="222222"/>
              </a:solidFill>
              <a:highlight>
                <a:srgbClr val="FFFFFF"/>
              </a:highlight>
            </a:endParaRPr>
          </a:p>
          <a:p>
            <a:pPr indent="-295275" lvl="0" marL="685800" rtl="0">
              <a:lnSpc>
                <a:spcPct val="115000"/>
              </a:lnSpc>
              <a:spcBef>
                <a:spcPts val="0"/>
              </a:spcBef>
              <a:spcAft>
                <a:spcPts val="0"/>
              </a:spcAft>
              <a:buClr>
                <a:srgbClr val="222222"/>
              </a:buClr>
              <a:buSzPts val="1050"/>
              <a:buChar char="●"/>
            </a:pPr>
            <a:r>
              <a:rPr lang="en" sz="1050">
                <a:solidFill>
                  <a:srgbClr val="222222"/>
                </a:solidFill>
              </a:rPr>
              <a:t>Many </a:t>
            </a:r>
            <a:r>
              <a:rPr lang="en" sz="1050" u="sng">
                <a:solidFill>
                  <a:srgbClr val="0B0080"/>
                </a:solidFill>
                <a:hlinkClick r:id="rId5"/>
              </a:rPr>
              <a:t>space probes</a:t>
            </a:r>
            <a:r>
              <a:rPr lang="en" sz="1050">
                <a:solidFill>
                  <a:srgbClr val="222222"/>
                </a:solidFill>
              </a:rPr>
              <a:t>, including the </a:t>
            </a:r>
            <a:r>
              <a:rPr lang="en" sz="1050" u="sng">
                <a:solidFill>
                  <a:srgbClr val="0B0080"/>
                </a:solidFill>
                <a:hlinkClick r:id="rId6"/>
              </a:rPr>
              <a:t>Mars </a:t>
            </a:r>
            <a:r>
              <a:rPr i="1" lang="en" sz="1050" u="sng">
                <a:solidFill>
                  <a:srgbClr val="0B0080"/>
                </a:solidFill>
                <a:hlinkClick r:id="rId7"/>
              </a:rPr>
              <a:t>Curiosity</a:t>
            </a:r>
            <a:r>
              <a:rPr lang="en" sz="1050" u="sng">
                <a:solidFill>
                  <a:srgbClr val="0B0080"/>
                </a:solidFill>
                <a:hlinkClick r:id="rId8"/>
              </a:rPr>
              <a:t> rover</a:t>
            </a:r>
            <a:r>
              <a:rPr lang="en" sz="1050">
                <a:solidFill>
                  <a:srgbClr val="222222"/>
                </a:solidFill>
              </a:rPr>
              <a:t>, generate electricity using a </a:t>
            </a:r>
            <a:r>
              <a:rPr lang="en" sz="1050" u="sng">
                <a:solidFill>
                  <a:srgbClr val="0B0080"/>
                </a:solidFill>
                <a:hlinkClick r:id="rId9"/>
              </a:rPr>
              <a:t>radioisotope thermoelectric generator</a:t>
            </a:r>
            <a:r>
              <a:rPr lang="en" sz="1050">
                <a:solidFill>
                  <a:srgbClr val="222222"/>
                </a:solidFill>
              </a:rPr>
              <a:t> whose heat source is a radioactive element.</a:t>
            </a:r>
            <a:endParaRPr sz="1050">
              <a:solidFill>
                <a:srgbClr val="222222"/>
              </a:solidFill>
            </a:endParaRPr>
          </a:p>
          <a:p>
            <a:pPr indent="0" lvl="0" marL="0">
              <a:spcBef>
                <a:spcPts val="100"/>
              </a:spcBef>
              <a:spcAft>
                <a:spcPts val="0"/>
              </a:spcAft>
              <a:buNone/>
            </a:pPr>
            <a:r>
              <a:t/>
            </a:r>
            <a:endParaRPr sz="1050">
              <a:solidFill>
                <a:srgbClr val="222222"/>
              </a:solidFill>
              <a:highlight>
                <a:srgbClr val="FFFFFF"/>
              </a:highlight>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 name="Shape 106"/>
        <p:cNvGrpSpPr/>
        <p:nvPr/>
      </p:nvGrpSpPr>
      <p:grpSpPr>
        <a:xfrm>
          <a:off x="0" y="0"/>
          <a:ext cx="0" cy="0"/>
          <a:chOff x="0" y="0"/>
          <a:chExt cx="0" cy="0"/>
        </a:xfrm>
      </p:grpSpPr>
      <p:sp>
        <p:nvSpPr>
          <p:cNvPr id="107" name="Shape 10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8" name="Shape 10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 name="Shape 112"/>
        <p:cNvGrpSpPr/>
        <p:nvPr/>
      </p:nvGrpSpPr>
      <p:grpSpPr>
        <a:xfrm>
          <a:off x="0" y="0"/>
          <a:ext cx="0" cy="0"/>
          <a:chOff x="0" y="0"/>
          <a:chExt cx="0" cy="0"/>
        </a:xfrm>
      </p:grpSpPr>
      <p:sp>
        <p:nvSpPr>
          <p:cNvPr id="113" name="Shape 11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4" name="Shape 11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Shape 12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2" name="Shape 12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Shape 13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2" name="Shape 13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dk1"/>
        </a:solidFill>
      </p:bgPr>
    </p:bg>
    <p:spTree>
      <p:nvGrpSpPr>
        <p:cNvPr id="9" name="Shape 9"/>
        <p:cNvGrpSpPr/>
        <p:nvPr/>
      </p:nvGrpSpPr>
      <p:grpSpPr>
        <a:xfrm>
          <a:off x="0" y="0"/>
          <a:ext cx="0" cy="0"/>
          <a:chOff x="0" y="0"/>
          <a:chExt cx="0" cy="0"/>
        </a:xfrm>
      </p:grpSpPr>
      <p:cxnSp>
        <p:nvCxnSpPr>
          <p:cNvPr id="10" name="Shape 10"/>
          <p:cNvCxnSpPr/>
          <p:nvPr/>
        </p:nvCxnSpPr>
        <p:spPr>
          <a:xfrm>
            <a:off x="2477724" y="415650"/>
            <a:ext cx="6244200" cy="0"/>
          </a:xfrm>
          <a:prstGeom prst="straightConnector1">
            <a:avLst/>
          </a:prstGeom>
          <a:noFill/>
          <a:ln cap="flat" cmpd="sng" w="38100">
            <a:solidFill>
              <a:schemeClr val="lt1"/>
            </a:solidFill>
            <a:prstDash val="solid"/>
            <a:round/>
            <a:headEnd len="sm" w="sm" type="none"/>
            <a:tailEnd len="sm" w="sm" type="none"/>
          </a:ln>
        </p:spPr>
      </p:cxnSp>
      <p:cxnSp>
        <p:nvCxnSpPr>
          <p:cNvPr id="11" name="Shape 11"/>
          <p:cNvCxnSpPr/>
          <p:nvPr/>
        </p:nvCxnSpPr>
        <p:spPr>
          <a:xfrm>
            <a:off x="2477724" y="4740000"/>
            <a:ext cx="6244200" cy="0"/>
          </a:xfrm>
          <a:prstGeom prst="straightConnector1">
            <a:avLst/>
          </a:prstGeom>
          <a:noFill/>
          <a:ln cap="flat" cmpd="sng" w="19050">
            <a:solidFill>
              <a:schemeClr val="lt1"/>
            </a:solidFill>
            <a:prstDash val="solid"/>
            <a:round/>
            <a:headEnd len="sm" w="sm" type="none"/>
            <a:tailEnd len="sm" w="sm" type="none"/>
          </a:ln>
        </p:spPr>
      </p:cxnSp>
      <p:cxnSp>
        <p:nvCxnSpPr>
          <p:cNvPr id="12" name="Shape 12"/>
          <p:cNvCxnSpPr/>
          <p:nvPr/>
        </p:nvCxnSpPr>
        <p:spPr>
          <a:xfrm>
            <a:off x="425198" y="415650"/>
            <a:ext cx="183300" cy="0"/>
          </a:xfrm>
          <a:prstGeom prst="straightConnector1">
            <a:avLst/>
          </a:prstGeom>
          <a:noFill/>
          <a:ln cap="flat" cmpd="sng" w="19050">
            <a:solidFill>
              <a:schemeClr val="lt1"/>
            </a:solidFill>
            <a:prstDash val="solid"/>
            <a:round/>
            <a:headEnd len="sm" w="sm" type="none"/>
            <a:tailEnd len="sm" w="sm" type="none"/>
          </a:ln>
        </p:spPr>
      </p:cxnSp>
      <p:sp>
        <p:nvSpPr>
          <p:cNvPr id="13" name="Shape 13"/>
          <p:cNvSpPr txBox="1"/>
          <p:nvPr>
            <p:ph type="ctrTitle"/>
          </p:nvPr>
        </p:nvSpPr>
        <p:spPr>
          <a:xfrm>
            <a:off x="2371725" y="630225"/>
            <a:ext cx="6331500" cy="1542000"/>
          </a:xfrm>
          <a:prstGeom prst="rect">
            <a:avLst/>
          </a:prstGeom>
        </p:spPr>
        <p:txBody>
          <a:bodyPr anchorCtr="0" anchor="t" bIns="91425" lIns="91425" spcFirstLastPara="1" rIns="91425" wrap="square" tIns="91425"/>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14" name="Shape 14"/>
          <p:cNvSpPr txBox="1"/>
          <p:nvPr>
            <p:ph idx="1" type="subTitle"/>
          </p:nvPr>
        </p:nvSpPr>
        <p:spPr>
          <a:xfrm>
            <a:off x="2390267" y="3238450"/>
            <a:ext cx="6331500" cy="1241700"/>
          </a:xfrm>
          <a:prstGeom prst="rect">
            <a:avLst/>
          </a:prstGeom>
        </p:spPr>
        <p:txBody>
          <a:bodyPr anchorCtr="0" anchor="b" bIns="91425" lIns="91425" spcFirstLastPara="1" rIns="91425" wrap="square" tIns="91425"/>
          <a:lstStyle>
            <a:lvl1pPr lvl="0">
              <a:lnSpc>
                <a:spcPct val="100000"/>
              </a:lnSpc>
              <a:spcBef>
                <a:spcPts val="0"/>
              </a:spcBef>
              <a:spcAft>
                <a:spcPts val="0"/>
              </a:spcAft>
              <a:buClr>
                <a:schemeClr val="lt1"/>
              </a:buClr>
              <a:buSzPts val="1800"/>
              <a:buNone/>
              <a:defRPr>
                <a:solidFill>
                  <a:schemeClr val="lt1"/>
                </a:solidFill>
              </a:defRPr>
            </a:lvl1pPr>
            <a:lvl2pPr lvl="1">
              <a:lnSpc>
                <a:spcPct val="100000"/>
              </a:lnSpc>
              <a:spcBef>
                <a:spcPts val="0"/>
              </a:spcBef>
              <a:spcAft>
                <a:spcPts val="0"/>
              </a:spcAft>
              <a:buClr>
                <a:schemeClr val="lt1"/>
              </a:buClr>
              <a:buSzPts val="1800"/>
              <a:buNone/>
              <a:defRPr sz="1800">
                <a:solidFill>
                  <a:schemeClr val="lt1"/>
                </a:solidFill>
              </a:defRPr>
            </a:lvl2pPr>
            <a:lvl3pPr lvl="2">
              <a:lnSpc>
                <a:spcPct val="100000"/>
              </a:lnSpc>
              <a:spcBef>
                <a:spcPts val="0"/>
              </a:spcBef>
              <a:spcAft>
                <a:spcPts val="0"/>
              </a:spcAft>
              <a:buClr>
                <a:schemeClr val="lt1"/>
              </a:buClr>
              <a:buSzPts val="1800"/>
              <a:buNone/>
              <a:defRPr sz="1800">
                <a:solidFill>
                  <a:schemeClr val="lt1"/>
                </a:solidFill>
              </a:defRPr>
            </a:lvl3pPr>
            <a:lvl4pPr lvl="3">
              <a:lnSpc>
                <a:spcPct val="100000"/>
              </a:lnSpc>
              <a:spcBef>
                <a:spcPts val="0"/>
              </a:spcBef>
              <a:spcAft>
                <a:spcPts val="0"/>
              </a:spcAft>
              <a:buClr>
                <a:schemeClr val="lt1"/>
              </a:buClr>
              <a:buSzPts val="1800"/>
              <a:buNone/>
              <a:defRPr sz="1800">
                <a:solidFill>
                  <a:schemeClr val="lt1"/>
                </a:solidFill>
              </a:defRPr>
            </a:lvl4pPr>
            <a:lvl5pPr lvl="4">
              <a:lnSpc>
                <a:spcPct val="100000"/>
              </a:lnSpc>
              <a:spcBef>
                <a:spcPts val="0"/>
              </a:spcBef>
              <a:spcAft>
                <a:spcPts val="0"/>
              </a:spcAft>
              <a:buClr>
                <a:schemeClr val="lt1"/>
              </a:buClr>
              <a:buSzPts val="1800"/>
              <a:buNone/>
              <a:defRPr sz="1800">
                <a:solidFill>
                  <a:schemeClr val="lt1"/>
                </a:solidFill>
              </a:defRPr>
            </a:lvl5pPr>
            <a:lvl6pPr lvl="5">
              <a:lnSpc>
                <a:spcPct val="100000"/>
              </a:lnSpc>
              <a:spcBef>
                <a:spcPts val="0"/>
              </a:spcBef>
              <a:spcAft>
                <a:spcPts val="0"/>
              </a:spcAft>
              <a:buClr>
                <a:schemeClr val="lt1"/>
              </a:buClr>
              <a:buSzPts val="1800"/>
              <a:buNone/>
              <a:defRPr sz="1800">
                <a:solidFill>
                  <a:schemeClr val="lt1"/>
                </a:solidFill>
              </a:defRPr>
            </a:lvl6pPr>
            <a:lvl7pPr lvl="6">
              <a:lnSpc>
                <a:spcPct val="100000"/>
              </a:lnSpc>
              <a:spcBef>
                <a:spcPts val="0"/>
              </a:spcBef>
              <a:spcAft>
                <a:spcPts val="0"/>
              </a:spcAft>
              <a:buClr>
                <a:schemeClr val="lt1"/>
              </a:buClr>
              <a:buSzPts val="1800"/>
              <a:buNone/>
              <a:defRPr sz="1800">
                <a:solidFill>
                  <a:schemeClr val="lt1"/>
                </a:solidFill>
              </a:defRPr>
            </a:lvl7pPr>
            <a:lvl8pPr lvl="7">
              <a:lnSpc>
                <a:spcPct val="100000"/>
              </a:lnSpc>
              <a:spcBef>
                <a:spcPts val="0"/>
              </a:spcBef>
              <a:spcAft>
                <a:spcPts val="0"/>
              </a:spcAft>
              <a:buClr>
                <a:schemeClr val="lt1"/>
              </a:buClr>
              <a:buSzPts val="1800"/>
              <a:buNone/>
              <a:defRPr sz="1800">
                <a:solidFill>
                  <a:schemeClr val="lt1"/>
                </a:solidFill>
              </a:defRPr>
            </a:lvl8pPr>
            <a:lvl9pPr lvl="8">
              <a:lnSpc>
                <a:spcPct val="100000"/>
              </a:lnSpc>
              <a:spcBef>
                <a:spcPts val="0"/>
              </a:spcBef>
              <a:spcAft>
                <a:spcPts val="0"/>
              </a:spcAft>
              <a:buClr>
                <a:schemeClr val="lt1"/>
              </a:buClr>
              <a:buSzPts val="1800"/>
              <a:buNone/>
              <a:defRPr sz="1800">
                <a:solidFill>
                  <a:schemeClr val="lt1"/>
                </a:solidFill>
              </a:defRPr>
            </a:lvl9pPr>
          </a:lstStyle>
          <a:p/>
        </p:txBody>
      </p:sp>
      <p:sp>
        <p:nvSpPr>
          <p:cNvPr id="15" name="Shape 15"/>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60" name="Shape 60"/>
        <p:cNvGrpSpPr/>
        <p:nvPr/>
      </p:nvGrpSpPr>
      <p:grpSpPr>
        <a:xfrm>
          <a:off x="0" y="0"/>
          <a:ext cx="0" cy="0"/>
          <a:chOff x="0" y="0"/>
          <a:chExt cx="0" cy="0"/>
        </a:xfrm>
      </p:grpSpPr>
      <p:cxnSp>
        <p:nvCxnSpPr>
          <p:cNvPr id="61" name="Shape 61"/>
          <p:cNvCxnSpPr/>
          <p:nvPr/>
        </p:nvCxnSpPr>
        <p:spPr>
          <a:xfrm>
            <a:off x="425200" y="4740000"/>
            <a:ext cx="8296800" cy="0"/>
          </a:xfrm>
          <a:prstGeom prst="straightConnector1">
            <a:avLst/>
          </a:prstGeom>
          <a:noFill/>
          <a:ln cap="flat" cmpd="sng" w="19050">
            <a:solidFill>
              <a:schemeClr val="dk2"/>
            </a:solidFill>
            <a:prstDash val="solid"/>
            <a:round/>
            <a:headEnd len="sm" w="sm" type="none"/>
            <a:tailEnd len="sm" w="sm" type="none"/>
          </a:ln>
        </p:spPr>
      </p:cxnSp>
      <p:cxnSp>
        <p:nvCxnSpPr>
          <p:cNvPr id="62" name="Shape 62"/>
          <p:cNvCxnSpPr/>
          <p:nvPr/>
        </p:nvCxnSpPr>
        <p:spPr>
          <a:xfrm>
            <a:off x="425200" y="415650"/>
            <a:ext cx="8296800" cy="0"/>
          </a:xfrm>
          <a:prstGeom prst="straightConnector1">
            <a:avLst/>
          </a:prstGeom>
          <a:noFill/>
          <a:ln cap="flat" cmpd="sng" w="38100">
            <a:solidFill>
              <a:schemeClr val="dk2"/>
            </a:solidFill>
            <a:prstDash val="solid"/>
            <a:round/>
            <a:headEnd len="sm" w="sm" type="none"/>
            <a:tailEnd len="sm" w="sm" type="none"/>
          </a:ln>
        </p:spPr>
      </p:cxnSp>
      <p:sp>
        <p:nvSpPr>
          <p:cNvPr id="63" name="Shape 63"/>
          <p:cNvSpPr txBox="1"/>
          <p:nvPr>
            <p:ph hasCustomPrompt="1" type="title"/>
          </p:nvPr>
        </p:nvSpPr>
        <p:spPr>
          <a:xfrm>
            <a:off x="853950" y="1304850"/>
            <a:ext cx="7436100" cy="1538400"/>
          </a:xfrm>
          <a:prstGeom prst="rect">
            <a:avLst/>
          </a:prstGeom>
        </p:spPr>
        <p:txBody>
          <a:bodyPr anchorCtr="0" anchor="ctr" bIns="91425" lIns="91425" spcFirstLastPara="1" rIns="91425" wrap="square" tIns="91425"/>
          <a:lstStyle>
            <a:lvl1pPr lv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1pPr>
            <a:lvl2pPr lvl="1"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2pPr>
            <a:lvl3pPr lvl="2"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3pPr>
            <a:lvl4pPr lvl="3"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4pPr>
            <a:lvl5pPr lvl="4"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5pPr>
            <a:lvl6pPr lvl="5"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6pPr>
            <a:lvl7pPr lvl="6"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7pPr>
            <a:lvl8pPr lvl="7"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8pPr>
            <a:lvl9pPr lvl="8"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9pPr>
          </a:lstStyle>
          <a:p>
            <a:r>
              <a:t>xx%</a:t>
            </a:r>
          </a:p>
        </p:txBody>
      </p:sp>
      <p:sp>
        <p:nvSpPr>
          <p:cNvPr id="64" name="Shape 64"/>
          <p:cNvSpPr txBox="1"/>
          <p:nvPr>
            <p:ph idx="1" type="body"/>
          </p:nvPr>
        </p:nvSpPr>
        <p:spPr>
          <a:xfrm>
            <a:off x="853950" y="2919450"/>
            <a:ext cx="7436100" cy="10716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65" name="Shape 65"/>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66" name="Shape 66"/>
        <p:cNvGrpSpPr/>
        <p:nvPr/>
      </p:nvGrpSpPr>
      <p:grpSpPr>
        <a:xfrm>
          <a:off x="0" y="0"/>
          <a:ext cx="0" cy="0"/>
          <a:chOff x="0" y="0"/>
          <a:chExt cx="0" cy="0"/>
        </a:xfrm>
      </p:grpSpPr>
      <p:sp>
        <p:nvSpPr>
          <p:cNvPr id="67" name="Shape 67"/>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16" name="Shape 16"/>
        <p:cNvGrpSpPr/>
        <p:nvPr/>
      </p:nvGrpSpPr>
      <p:grpSpPr>
        <a:xfrm>
          <a:off x="0" y="0"/>
          <a:ext cx="0" cy="0"/>
          <a:chOff x="0" y="0"/>
          <a:chExt cx="0" cy="0"/>
        </a:xfrm>
      </p:grpSpPr>
      <p:cxnSp>
        <p:nvCxnSpPr>
          <p:cNvPr id="17" name="Shape 17"/>
          <p:cNvCxnSpPr/>
          <p:nvPr/>
        </p:nvCxnSpPr>
        <p:spPr>
          <a:xfrm>
            <a:off x="425200" y="415650"/>
            <a:ext cx="8296800" cy="0"/>
          </a:xfrm>
          <a:prstGeom prst="straightConnector1">
            <a:avLst/>
          </a:prstGeom>
          <a:noFill/>
          <a:ln cap="flat" cmpd="sng" w="38100">
            <a:solidFill>
              <a:schemeClr val="lt1"/>
            </a:solidFill>
            <a:prstDash val="solid"/>
            <a:round/>
            <a:headEnd len="sm" w="sm" type="none"/>
            <a:tailEnd len="sm" w="sm" type="none"/>
          </a:ln>
        </p:spPr>
      </p:cxnSp>
      <p:cxnSp>
        <p:nvCxnSpPr>
          <p:cNvPr id="18" name="Shape 18"/>
          <p:cNvCxnSpPr/>
          <p:nvPr/>
        </p:nvCxnSpPr>
        <p:spPr>
          <a:xfrm>
            <a:off x="425200" y="4740000"/>
            <a:ext cx="8296800" cy="0"/>
          </a:xfrm>
          <a:prstGeom prst="straightConnector1">
            <a:avLst/>
          </a:prstGeom>
          <a:noFill/>
          <a:ln cap="flat" cmpd="sng" w="19050">
            <a:solidFill>
              <a:schemeClr val="lt1"/>
            </a:solidFill>
            <a:prstDash val="solid"/>
            <a:round/>
            <a:headEnd len="sm" w="sm" type="none"/>
            <a:tailEnd len="sm" w="sm" type="none"/>
          </a:ln>
        </p:spPr>
      </p:cxnSp>
      <p:sp>
        <p:nvSpPr>
          <p:cNvPr id="19" name="Shape 19"/>
          <p:cNvSpPr txBox="1"/>
          <p:nvPr>
            <p:ph type="title"/>
          </p:nvPr>
        </p:nvSpPr>
        <p:spPr>
          <a:xfrm>
            <a:off x="406425" y="1806825"/>
            <a:ext cx="8296800" cy="1542000"/>
          </a:xfrm>
          <a:prstGeom prst="rect">
            <a:avLst/>
          </a:prstGeom>
        </p:spPr>
        <p:txBody>
          <a:bodyPr anchorCtr="0" anchor="ctr" bIns="91425" lIns="91425" spcFirstLastPara="1" rIns="91425" wrap="square" tIns="91425"/>
          <a:lstStyle>
            <a:lvl1pPr lvl="0" algn="ctr">
              <a:spcBef>
                <a:spcPts val="0"/>
              </a:spcBef>
              <a:spcAft>
                <a:spcPts val="0"/>
              </a:spcAft>
              <a:buClr>
                <a:schemeClr val="lt1"/>
              </a:buClr>
              <a:buSzPts val="4800"/>
              <a:buNone/>
              <a:defRPr sz="4800">
                <a:solidFill>
                  <a:schemeClr val="lt1"/>
                </a:solidFill>
              </a:defRPr>
            </a:lvl1pPr>
            <a:lvl2pPr lvl="1" algn="ctr">
              <a:spcBef>
                <a:spcPts val="0"/>
              </a:spcBef>
              <a:spcAft>
                <a:spcPts val="0"/>
              </a:spcAft>
              <a:buClr>
                <a:schemeClr val="lt1"/>
              </a:buClr>
              <a:buSzPts val="4800"/>
              <a:buNone/>
              <a:defRPr sz="4800">
                <a:solidFill>
                  <a:schemeClr val="lt1"/>
                </a:solidFill>
              </a:defRPr>
            </a:lvl2pPr>
            <a:lvl3pPr lvl="2" algn="ctr">
              <a:spcBef>
                <a:spcPts val="0"/>
              </a:spcBef>
              <a:spcAft>
                <a:spcPts val="0"/>
              </a:spcAft>
              <a:buClr>
                <a:schemeClr val="lt1"/>
              </a:buClr>
              <a:buSzPts val="4800"/>
              <a:buNone/>
              <a:defRPr sz="4800">
                <a:solidFill>
                  <a:schemeClr val="lt1"/>
                </a:solidFill>
              </a:defRPr>
            </a:lvl3pPr>
            <a:lvl4pPr lvl="3" algn="ctr">
              <a:spcBef>
                <a:spcPts val="0"/>
              </a:spcBef>
              <a:spcAft>
                <a:spcPts val="0"/>
              </a:spcAft>
              <a:buClr>
                <a:schemeClr val="lt1"/>
              </a:buClr>
              <a:buSzPts val="4800"/>
              <a:buNone/>
              <a:defRPr sz="4800">
                <a:solidFill>
                  <a:schemeClr val="lt1"/>
                </a:solidFill>
              </a:defRPr>
            </a:lvl4pPr>
            <a:lvl5pPr lvl="4" algn="ctr">
              <a:spcBef>
                <a:spcPts val="0"/>
              </a:spcBef>
              <a:spcAft>
                <a:spcPts val="0"/>
              </a:spcAft>
              <a:buClr>
                <a:schemeClr val="lt1"/>
              </a:buClr>
              <a:buSzPts val="4800"/>
              <a:buNone/>
              <a:defRPr sz="4800">
                <a:solidFill>
                  <a:schemeClr val="lt1"/>
                </a:solidFill>
              </a:defRPr>
            </a:lvl5pPr>
            <a:lvl6pPr lvl="5" algn="ctr">
              <a:spcBef>
                <a:spcPts val="0"/>
              </a:spcBef>
              <a:spcAft>
                <a:spcPts val="0"/>
              </a:spcAft>
              <a:buClr>
                <a:schemeClr val="lt1"/>
              </a:buClr>
              <a:buSzPts val="4800"/>
              <a:buNone/>
              <a:defRPr sz="4800">
                <a:solidFill>
                  <a:schemeClr val="lt1"/>
                </a:solidFill>
              </a:defRPr>
            </a:lvl6pPr>
            <a:lvl7pPr lvl="6" algn="ctr">
              <a:spcBef>
                <a:spcPts val="0"/>
              </a:spcBef>
              <a:spcAft>
                <a:spcPts val="0"/>
              </a:spcAft>
              <a:buClr>
                <a:schemeClr val="lt1"/>
              </a:buClr>
              <a:buSzPts val="4800"/>
              <a:buNone/>
              <a:defRPr sz="4800">
                <a:solidFill>
                  <a:schemeClr val="lt1"/>
                </a:solidFill>
              </a:defRPr>
            </a:lvl7pPr>
            <a:lvl8pPr lvl="7" algn="ctr">
              <a:spcBef>
                <a:spcPts val="0"/>
              </a:spcBef>
              <a:spcAft>
                <a:spcPts val="0"/>
              </a:spcAft>
              <a:buClr>
                <a:schemeClr val="lt1"/>
              </a:buClr>
              <a:buSzPts val="4800"/>
              <a:buNone/>
              <a:defRPr sz="4800">
                <a:solidFill>
                  <a:schemeClr val="lt1"/>
                </a:solidFill>
              </a:defRPr>
            </a:lvl8pPr>
            <a:lvl9pPr lvl="8" algn="ctr">
              <a:spcBef>
                <a:spcPts val="0"/>
              </a:spcBef>
              <a:spcAft>
                <a:spcPts val="0"/>
              </a:spcAft>
              <a:buClr>
                <a:schemeClr val="lt1"/>
              </a:buClr>
              <a:buSzPts val="4800"/>
              <a:buNone/>
              <a:defRPr sz="4800">
                <a:solidFill>
                  <a:schemeClr val="lt1"/>
                </a:solidFill>
              </a:defRPr>
            </a:lvl9pPr>
          </a:lstStyle>
          <a:p/>
        </p:txBody>
      </p:sp>
      <p:sp>
        <p:nvSpPr>
          <p:cNvPr id="20" name="Shape 20"/>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1" name="Shape 21"/>
        <p:cNvGrpSpPr/>
        <p:nvPr/>
      </p:nvGrpSpPr>
      <p:grpSpPr>
        <a:xfrm>
          <a:off x="0" y="0"/>
          <a:ext cx="0" cy="0"/>
          <a:chOff x="0" y="0"/>
          <a:chExt cx="0" cy="0"/>
        </a:xfrm>
      </p:grpSpPr>
      <p:cxnSp>
        <p:nvCxnSpPr>
          <p:cNvPr id="22" name="Shape 22"/>
          <p:cNvCxnSpPr/>
          <p:nvPr/>
        </p:nvCxnSpPr>
        <p:spPr>
          <a:xfrm>
            <a:off x="2477724" y="415650"/>
            <a:ext cx="6244200" cy="0"/>
          </a:xfrm>
          <a:prstGeom prst="straightConnector1">
            <a:avLst/>
          </a:prstGeom>
          <a:noFill/>
          <a:ln cap="flat" cmpd="sng" w="38100">
            <a:solidFill>
              <a:schemeClr val="dk2"/>
            </a:solidFill>
            <a:prstDash val="solid"/>
            <a:round/>
            <a:headEnd len="sm" w="sm" type="none"/>
            <a:tailEnd len="sm" w="sm" type="none"/>
          </a:ln>
        </p:spPr>
      </p:cxnSp>
      <p:cxnSp>
        <p:nvCxnSpPr>
          <p:cNvPr id="23" name="Shape 23"/>
          <p:cNvCxnSpPr/>
          <p:nvPr/>
        </p:nvCxnSpPr>
        <p:spPr>
          <a:xfrm>
            <a:off x="2477724" y="4740000"/>
            <a:ext cx="6244200" cy="0"/>
          </a:xfrm>
          <a:prstGeom prst="straightConnector1">
            <a:avLst/>
          </a:prstGeom>
          <a:noFill/>
          <a:ln cap="flat" cmpd="sng" w="19050">
            <a:solidFill>
              <a:schemeClr val="dk2"/>
            </a:solidFill>
            <a:prstDash val="solid"/>
            <a:round/>
            <a:headEnd len="sm" w="sm" type="none"/>
            <a:tailEnd len="sm" w="sm" type="none"/>
          </a:ln>
        </p:spPr>
      </p:cxnSp>
      <p:cxnSp>
        <p:nvCxnSpPr>
          <p:cNvPr id="24" name="Shape 24"/>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25" name="Shape 25"/>
          <p:cNvSpPr txBox="1"/>
          <p:nvPr>
            <p:ph type="title"/>
          </p:nvPr>
        </p:nvSpPr>
        <p:spPr>
          <a:xfrm>
            <a:off x="2400250" y="575950"/>
            <a:ext cx="6321600" cy="635400"/>
          </a:xfrm>
          <a:prstGeom prst="rect">
            <a:avLst/>
          </a:prstGeom>
        </p:spPr>
        <p:txBody>
          <a:bodyPr anchorCtr="0" anchor="t" bIns="91425" lIns="91425" spcFirstLastPara="1" rIns="91425" wrap="square" tIns="91425"/>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Shape 26"/>
          <p:cNvSpPr txBox="1"/>
          <p:nvPr>
            <p:ph idx="1" type="body"/>
          </p:nvPr>
        </p:nvSpPr>
        <p:spPr>
          <a:xfrm>
            <a:off x="2410112" y="1595776"/>
            <a:ext cx="6321600" cy="3002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7" name="Shape 27"/>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8" name="Shape 28"/>
        <p:cNvGrpSpPr/>
        <p:nvPr/>
      </p:nvGrpSpPr>
      <p:grpSpPr>
        <a:xfrm>
          <a:off x="0" y="0"/>
          <a:ext cx="0" cy="0"/>
          <a:chOff x="0" y="0"/>
          <a:chExt cx="0" cy="0"/>
        </a:xfrm>
      </p:grpSpPr>
      <p:cxnSp>
        <p:nvCxnSpPr>
          <p:cNvPr id="29" name="Shape 29"/>
          <p:cNvCxnSpPr/>
          <p:nvPr/>
        </p:nvCxnSpPr>
        <p:spPr>
          <a:xfrm>
            <a:off x="2477724" y="415650"/>
            <a:ext cx="6244200" cy="0"/>
          </a:xfrm>
          <a:prstGeom prst="straightConnector1">
            <a:avLst/>
          </a:prstGeom>
          <a:noFill/>
          <a:ln cap="flat" cmpd="sng" w="38100">
            <a:solidFill>
              <a:schemeClr val="dk2"/>
            </a:solidFill>
            <a:prstDash val="solid"/>
            <a:round/>
            <a:headEnd len="sm" w="sm" type="none"/>
            <a:tailEnd len="sm" w="sm" type="none"/>
          </a:ln>
        </p:spPr>
      </p:cxnSp>
      <p:cxnSp>
        <p:nvCxnSpPr>
          <p:cNvPr id="30" name="Shape 30"/>
          <p:cNvCxnSpPr/>
          <p:nvPr/>
        </p:nvCxnSpPr>
        <p:spPr>
          <a:xfrm>
            <a:off x="2477724" y="4740000"/>
            <a:ext cx="6244200" cy="0"/>
          </a:xfrm>
          <a:prstGeom prst="straightConnector1">
            <a:avLst/>
          </a:prstGeom>
          <a:noFill/>
          <a:ln cap="flat" cmpd="sng" w="19050">
            <a:solidFill>
              <a:schemeClr val="dk2"/>
            </a:solidFill>
            <a:prstDash val="solid"/>
            <a:round/>
            <a:headEnd len="sm" w="sm" type="none"/>
            <a:tailEnd len="sm" w="sm" type="none"/>
          </a:ln>
        </p:spPr>
      </p:cxnSp>
      <p:cxnSp>
        <p:nvCxnSpPr>
          <p:cNvPr id="31" name="Shape 31"/>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32" name="Shape 32"/>
          <p:cNvSpPr txBox="1"/>
          <p:nvPr>
            <p:ph type="title"/>
          </p:nvPr>
        </p:nvSpPr>
        <p:spPr>
          <a:xfrm>
            <a:off x="2400250" y="575950"/>
            <a:ext cx="6321600" cy="635400"/>
          </a:xfrm>
          <a:prstGeom prst="rect">
            <a:avLst/>
          </a:prstGeom>
        </p:spPr>
        <p:txBody>
          <a:bodyPr anchorCtr="0" anchor="t" bIns="91425" lIns="91425" spcFirstLastPara="1" rIns="91425" wrap="square" tIns="91425"/>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3" name="Shape 33"/>
          <p:cNvSpPr txBox="1"/>
          <p:nvPr>
            <p:ph idx="1" type="body"/>
          </p:nvPr>
        </p:nvSpPr>
        <p:spPr>
          <a:xfrm>
            <a:off x="2400303" y="1602675"/>
            <a:ext cx="3071400" cy="3002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4" name="Shape 34"/>
          <p:cNvSpPr txBox="1"/>
          <p:nvPr>
            <p:ph idx="2" type="body"/>
          </p:nvPr>
        </p:nvSpPr>
        <p:spPr>
          <a:xfrm>
            <a:off x="5650572" y="1602675"/>
            <a:ext cx="3071400" cy="3002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5" name="Shape 35"/>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6" name="Shape 36"/>
        <p:cNvGrpSpPr/>
        <p:nvPr/>
      </p:nvGrpSpPr>
      <p:grpSpPr>
        <a:xfrm>
          <a:off x="0" y="0"/>
          <a:ext cx="0" cy="0"/>
          <a:chOff x="0" y="0"/>
          <a:chExt cx="0" cy="0"/>
        </a:xfrm>
      </p:grpSpPr>
      <p:sp>
        <p:nvSpPr>
          <p:cNvPr id="37" name="Shape 37"/>
          <p:cNvSpPr txBox="1"/>
          <p:nvPr>
            <p:ph type="title"/>
          </p:nvPr>
        </p:nvSpPr>
        <p:spPr>
          <a:xfrm>
            <a:off x="303300" y="411575"/>
            <a:ext cx="8520600" cy="639600"/>
          </a:xfrm>
          <a:prstGeom prst="rect">
            <a:avLst/>
          </a:prstGeom>
        </p:spPr>
        <p:txBody>
          <a:bodyPr anchorCtr="0" anchor="t" bIns="91425" lIns="91425" spcFirstLastPara="1" rIns="91425" wrap="square" tIns="91425"/>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8" name="Shape 38"/>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9" name="Shape 39"/>
        <p:cNvGrpSpPr/>
        <p:nvPr/>
      </p:nvGrpSpPr>
      <p:grpSpPr>
        <a:xfrm>
          <a:off x="0" y="0"/>
          <a:ext cx="0" cy="0"/>
          <a:chOff x="0" y="0"/>
          <a:chExt cx="0" cy="0"/>
        </a:xfrm>
      </p:grpSpPr>
      <p:cxnSp>
        <p:nvCxnSpPr>
          <p:cNvPr id="40" name="Shape 40"/>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41" name="Shape 41"/>
          <p:cNvSpPr txBox="1"/>
          <p:nvPr>
            <p:ph type="title"/>
          </p:nvPr>
        </p:nvSpPr>
        <p:spPr>
          <a:xfrm>
            <a:off x="319500" y="936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2" name="Shape 42"/>
          <p:cNvSpPr txBox="1"/>
          <p:nvPr>
            <p:ph idx="1" type="body"/>
          </p:nvPr>
        </p:nvSpPr>
        <p:spPr>
          <a:xfrm>
            <a:off x="319500" y="1846804"/>
            <a:ext cx="2808000" cy="28062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3" name="Shape 43"/>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lt2"/>
        </a:solidFill>
      </p:bgPr>
    </p:bg>
    <p:spTree>
      <p:nvGrpSpPr>
        <p:cNvPr id="44" name="Shape 44"/>
        <p:cNvGrpSpPr/>
        <p:nvPr/>
      </p:nvGrpSpPr>
      <p:grpSpPr>
        <a:xfrm>
          <a:off x="0" y="0"/>
          <a:ext cx="0" cy="0"/>
          <a:chOff x="0" y="0"/>
          <a:chExt cx="0" cy="0"/>
        </a:xfrm>
      </p:grpSpPr>
      <p:cxnSp>
        <p:nvCxnSpPr>
          <p:cNvPr id="45" name="Shape 45"/>
          <p:cNvCxnSpPr/>
          <p:nvPr/>
        </p:nvCxnSpPr>
        <p:spPr>
          <a:xfrm>
            <a:off x="425198" y="415650"/>
            <a:ext cx="183300" cy="0"/>
          </a:xfrm>
          <a:prstGeom prst="straightConnector1">
            <a:avLst/>
          </a:prstGeom>
          <a:noFill/>
          <a:ln cap="flat" cmpd="sng" w="19050">
            <a:solidFill>
              <a:schemeClr val="lt1"/>
            </a:solidFill>
            <a:prstDash val="solid"/>
            <a:round/>
            <a:headEnd len="sm" w="sm" type="none"/>
            <a:tailEnd len="sm" w="sm" type="none"/>
          </a:ln>
        </p:spPr>
      </p:cxnSp>
      <p:sp>
        <p:nvSpPr>
          <p:cNvPr id="46" name="Shape 46"/>
          <p:cNvSpPr txBox="1"/>
          <p:nvPr>
            <p:ph type="title"/>
          </p:nvPr>
        </p:nvSpPr>
        <p:spPr>
          <a:xfrm>
            <a:off x="283103" y="712141"/>
            <a:ext cx="6244200" cy="3835500"/>
          </a:xfrm>
          <a:prstGeom prst="rect">
            <a:avLst/>
          </a:prstGeom>
        </p:spPr>
        <p:txBody>
          <a:bodyPr anchorCtr="0" anchor="ctr" bIns="91425" lIns="91425" spcFirstLastPara="1" rIns="91425" wrap="square" tIns="91425"/>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47" name="Shape 47"/>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8" name="Shape 48"/>
        <p:cNvGrpSpPr/>
        <p:nvPr/>
      </p:nvGrpSpPr>
      <p:grpSpPr>
        <a:xfrm>
          <a:off x="0" y="0"/>
          <a:ext cx="0" cy="0"/>
          <a:chOff x="0" y="0"/>
          <a:chExt cx="0" cy="0"/>
        </a:xfrm>
      </p:grpSpPr>
      <p:sp>
        <p:nvSpPr>
          <p:cNvPr id="49" name="Shape 49"/>
          <p:cNvSpPr/>
          <p:nvPr/>
        </p:nvSpPr>
        <p:spPr>
          <a:xfrm>
            <a:off x="4572000" y="1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cxnSp>
        <p:nvCxnSpPr>
          <p:cNvPr id="50" name="Shape 50"/>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51" name="Shape 51"/>
          <p:cNvSpPr txBox="1"/>
          <p:nvPr>
            <p:ph type="title"/>
          </p:nvPr>
        </p:nvSpPr>
        <p:spPr>
          <a:xfrm>
            <a:off x="265500" y="1397350"/>
            <a:ext cx="4045200" cy="1318200"/>
          </a:xfrm>
          <a:prstGeom prst="rect">
            <a:avLst/>
          </a:prstGeom>
        </p:spPr>
        <p:txBody>
          <a:bodyPr anchorCtr="0" anchor="b" bIns="91425" lIns="91425" spcFirstLastPara="1" rIns="91425" wrap="square" tIns="91425"/>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Clr>
                <a:schemeClr val="dk1"/>
              </a:buClr>
              <a:buSzPts val="3600"/>
              <a:buNone/>
              <a:defRPr sz="3600">
                <a:solidFill>
                  <a:schemeClr val="dk1"/>
                </a:solidFill>
              </a:defRPr>
            </a:lvl2pPr>
            <a:lvl3pPr lvl="2" algn="ctr">
              <a:spcBef>
                <a:spcPts val="0"/>
              </a:spcBef>
              <a:spcAft>
                <a:spcPts val="0"/>
              </a:spcAft>
              <a:buClr>
                <a:schemeClr val="dk1"/>
              </a:buClr>
              <a:buSzPts val="3600"/>
              <a:buNone/>
              <a:defRPr sz="3600">
                <a:solidFill>
                  <a:schemeClr val="dk1"/>
                </a:solidFill>
              </a:defRPr>
            </a:lvl3pPr>
            <a:lvl4pPr lvl="3" algn="ctr">
              <a:spcBef>
                <a:spcPts val="0"/>
              </a:spcBef>
              <a:spcAft>
                <a:spcPts val="0"/>
              </a:spcAft>
              <a:buClr>
                <a:schemeClr val="dk1"/>
              </a:buClr>
              <a:buSzPts val="3600"/>
              <a:buNone/>
              <a:defRPr sz="3600">
                <a:solidFill>
                  <a:schemeClr val="dk1"/>
                </a:solidFill>
              </a:defRPr>
            </a:lvl4pPr>
            <a:lvl5pPr lvl="4" algn="ctr">
              <a:spcBef>
                <a:spcPts val="0"/>
              </a:spcBef>
              <a:spcAft>
                <a:spcPts val="0"/>
              </a:spcAft>
              <a:buClr>
                <a:schemeClr val="dk1"/>
              </a:buClr>
              <a:buSzPts val="3600"/>
              <a:buNone/>
              <a:defRPr sz="3600">
                <a:solidFill>
                  <a:schemeClr val="dk1"/>
                </a:solidFill>
              </a:defRPr>
            </a:lvl5pPr>
            <a:lvl6pPr lvl="5" algn="ctr">
              <a:spcBef>
                <a:spcPts val="0"/>
              </a:spcBef>
              <a:spcAft>
                <a:spcPts val="0"/>
              </a:spcAft>
              <a:buClr>
                <a:schemeClr val="dk1"/>
              </a:buClr>
              <a:buSzPts val="3600"/>
              <a:buNone/>
              <a:defRPr sz="3600">
                <a:solidFill>
                  <a:schemeClr val="dk1"/>
                </a:solidFill>
              </a:defRPr>
            </a:lvl6pPr>
            <a:lvl7pPr lvl="6" algn="ctr">
              <a:spcBef>
                <a:spcPts val="0"/>
              </a:spcBef>
              <a:spcAft>
                <a:spcPts val="0"/>
              </a:spcAft>
              <a:buClr>
                <a:schemeClr val="dk1"/>
              </a:buClr>
              <a:buSzPts val="3600"/>
              <a:buNone/>
              <a:defRPr sz="3600">
                <a:solidFill>
                  <a:schemeClr val="dk1"/>
                </a:solidFill>
              </a:defRPr>
            </a:lvl7pPr>
            <a:lvl8pPr lvl="7" algn="ctr">
              <a:spcBef>
                <a:spcPts val="0"/>
              </a:spcBef>
              <a:spcAft>
                <a:spcPts val="0"/>
              </a:spcAft>
              <a:buClr>
                <a:schemeClr val="dk1"/>
              </a:buClr>
              <a:buSzPts val="3600"/>
              <a:buNone/>
              <a:defRPr sz="3600">
                <a:solidFill>
                  <a:schemeClr val="dk1"/>
                </a:solidFill>
              </a:defRPr>
            </a:lvl8pPr>
            <a:lvl9pPr lvl="8" algn="ctr">
              <a:spcBef>
                <a:spcPts val="0"/>
              </a:spcBef>
              <a:spcAft>
                <a:spcPts val="0"/>
              </a:spcAft>
              <a:buClr>
                <a:schemeClr val="dk1"/>
              </a:buClr>
              <a:buSzPts val="3600"/>
              <a:buNone/>
              <a:defRPr sz="3600">
                <a:solidFill>
                  <a:schemeClr val="dk1"/>
                </a:solidFill>
              </a:defRPr>
            </a:lvl9pPr>
          </a:lstStyle>
          <a:p/>
        </p:txBody>
      </p:sp>
      <p:sp>
        <p:nvSpPr>
          <p:cNvPr id="52" name="Shape 52"/>
          <p:cNvSpPr txBox="1"/>
          <p:nvPr>
            <p:ph idx="1" type="subTitle"/>
          </p:nvPr>
        </p:nvSpPr>
        <p:spPr>
          <a:xfrm>
            <a:off x="265500" y="2735371"/>
            <a:ext cx="4045200" cy="13455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3" name="Shape 53"/>
          <p:cNvSpPr txBox="1"/>
          <p:nvPr>
            <p:ph idx="2" type="body"/>
          </p:nvPr>
        </p:nvSpPr>
        <p:spPr>
          <a:xfrm>
            <a:off x="4939500" y="724200"/>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54" name="Shape 54"/>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5" name="Shape 55"/>
        <p:cNvGrpSpPr/>
        <p:nvPr/>
      </p:nvGrpSpPr>
      <p:grpSpPr>
        <a:xfrm>
          <a:off x="0" y="0"/>
          <a:ext cx="0" cy="0"/>
          <a:chOff x="0" y="0"/>
          <a:chExt cx="0" cy="0"/>
        </a:xfrm>
      </p:grpSpPr>
      <p:cxnSp>
        <p:nvCxnSpPr>
          <p:cNvPr id="56" name="Shape 56"/>
          <p:cNvCxnSpPr/>
          <p:nvPr/>
        </p:nvCxnSpPr>
        <p:spPr>
          <a:xfrm>
            <a:off x="425200" y="4740000"/>
            <a:ext cx="8296800" cy="0"/>
          </a:xfrm>
          <a:prstGeom prst="straightConnector1">
            <a:avLst/>
          </a:prstGeom>
          <a:noFill/>
          <a:ln cap="flat" cmpd="sng" w="19050">
            <a:solidFill>
              <a:schemeClr val="dk2"/>
            </a:solidFill>
            <a:prstDash val="solid"/>
            <a:round/>
            <a:headEnd len="sm" w="sm" type="none"/>
            <a:tailEnd len="sm" w="sm" type="none"/>
          </a:ln>
        </p:spPr>
      </p:cxnSp>
      <p:cxnSp>
        <p:nvCxnSpPr>
          <p:cNvPr id="57" name="Shape 57"/>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58" name="Shape 58"/>
          <p:cNvSpPr txBox="1"/>
          <p:nvPr>
            <p:ph idx="1" type="body"/>
          </p:nvPr>
        </p:nvSpPr>
        <p:spPr>
          <a:xfrm>
            <a:off x="328017" y="4226025"/>
            <a:ext cx="8388600" cy="3936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59" name="Shape 59"/>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wiss-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2400250" y="575950"/>
            <a:ext cx="6321600" cy="6354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1pPr>
            <a:lvl2pPr lvl="1">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2pPr>
            <a:lvl3pPr lvl="2">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3pPr>
            <a:lvl4pPr lvl="3">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4pPr>
            <a:lvl5pPr lvl="4">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5pPr>
            <a:lvl6pPr lvl="5">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6pPr>
            <a:lvl7pPr lvl="6">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7pPr>
            <a:lvl8pPr lvl="7">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8pPr>
            <a:lvl9pPr lvl="8">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9pPr>
          </a:lstStyle>
          <a:p/>
        </p:txBody>
      </p:sp>
      <p:sp>
        <p:nvSpPr>
          <p:cNvPr id="7" name="Shape 7"/>
          <p:cNvSpPr txBox="1"/>
          <p:nvPr>
            <p:ph idx="1" type="body"/>
          </p:nvPr>
        </p:nvSpPr>
        <p:spPr>
          <a:xfrm>
            <a:off x="2410112" y="1595776"/>
            <a:ext cx="6321600" cy="3002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Font typeface="Lato"/>
              <a:buChar char="●"/>
              <a:defRPr sz="1800">
                <a:solidFill>
                  <a:schemeClr val="dk2"/>
                </a:solidFill>
                <a:latin typeface="Lato"/>
                <a:ea typeface="Lato"/>
                <a:cs typeface="Lato"/>
                <a:sym typeface="Lato"/>
              </a:defRPr>
            </a:lvl1pPr>
            <a:lvl2pPr indent="-317500" lvl="1" marL="9144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2pPr>
            <a:lvl3pPr indent="-317500" lvl="2" marL="13716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3pPr>
            <a:lvl4pPr indent="-317500" lvl="3" marL="18288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4pPr>
            <a:lvl5pPr indent="-317500" lvl="4" marL="22860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5pPr>
            <a:lvl6pPr indent="-317500" lvl="5" marL="27432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6pPr>
            <a:lvl7pPr indent="-317500" lvl="6" marL="32004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7pPr>
            <a:lvl8pPr indent="-317500" lvl="7" marL="36576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8pPr>
            <a:lvl9pPr indent="-317500" lvl="8" marL="4114800">
              <a:lnSpc>
                <a:spcPct val="115000"/>
              </a:lnSpc>
              <a:spcBef>
                <a:spcPts val="1600"/>
              </a:spcBef>
              <a:spcAft>
                <a:spcPts val="1600"/>
              </a:spcAft>
              <a:buClr>
                <a:schemeClr val="dk2"/>
              </a:buClr>
              <a:buSzPts val="1400"/>
              <a:buFont typeface="Lato"/>
              <a:buChar char="■"/>
              <a:defRPr>
                <a:solidFill>
                  <a:schemeClr val="dk2"/>
                </a:solidFill>
                <a:latin typeface="Lato"/>
                <a:ea typeface="Lato"/>
                <a:cs typeface="Lato"/>
                <a:sym typeface="Lato"/>
              </a:defRPr>
            </a:lvl9pPr>
          </a:lstStyle>
          <a:p/>
        </p:txBody>
      </p:sp>
      <p:sp>
        <p:nvSpPr>
          <p:cNvPr id="8" name="Shape 8"/>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Lato"/>
                <a:ea typeface="Lato"/>
                <a:cs typeface="Lato"/>
                <a:sym typeface="Lato"/>
              </a:defRPr>
            </a:lvl1pPr>
            <a:lvl2pPr lvl="1" algn="r">
              <a:buNone/>
              <a:defRPr sz="1000">
                <a:solidFill>
                  <a:schemeClr val="dk2"/>
                </a:solidFill>
                <a:latin typeface="Lato"/>
                <a:ea typeface="Lato"/>
                <a:cs typeface="Lato"/>
                <a:sym typeface="Lato"/>
              </a:defRPr>
            </a:lvl2pPr>
            <a:lvl3pPr lvl="2" algn="r">
              <a:buNone/>
              <a:defRPr sz="1000">
                <a:solidFill>
                  <a:schemeClr val="dk2"/>
                </a:solidFill>
                <a:latin typeface="Lato"/>
                <a:ea typeface="Lato"/>
                <a:cs typeface="Lato"/>
                <a:sym typeface="Lato"/>
              </a:defRPr>
            </a:lvl3pPr>
            <a:lvl4pPr lvl="3" algn="r">
              <a:buNone/>
              <a:defRPr sz="1000">
                <a:solidFill>
                  <a:schemeClr val="dk2"/>
                </a:solidFill>
                <a:latin typeface="Lato"/>
                <a:ea typeface="Lato"/>
                <a:cs typeface="Lato"/>
                <a:sym typeface="Lato"/>
              </a:defRPr>
            </a:lvl4pPr>
            <a:lvl5pPr lvl="4" algn="r">
              <a:buNone/>
              <a:defRPr sz="1000">
                <a:solidFill>
                  <a:schemeClr val="dk2"/>
                </a:solidFill>
                <a:latin typeface="Lato"/>
                <a:ea typeface="Lato"/>
                <a:cs typeface="Lato"/>
                <a:sym typeface="Lato"/>
              </a:defRPr>
            </a:lvl5pPr>
            <a:lvl6pPr lvl="5" algn="r">
              <a:buNone/>
              <a:defRPr sz="1000">
                <a:solidFill>
                  <a:schemeClr val="dk2"/>
                </a:solidFill>
                <a:latin typeface="Lato"/>
                <a:ea typeface="Lato"/>
                <a:cs typeface="Lato"/>
                <a:sym typeface="Lato"/>
              </a:defRPr>
            </a:lvl6pPr>
            <a:lvl7pPr lvl="6" algn="r">
              <a:buNone/>
              <a:defRPr sz="1000">
                <a:solidFill>
                  <a:schemeClr val="dk2"/>
                </a:solidFill>
                <a:latin typeface="Lato"/>
                <a:ea typeface="Lato"/>
                <a:cs typeface="Lato"/>
                <a:sym typeface="Lato"/>
              </a:defRPr>
            </a:lvl7pPr>
            <a:lvl8pPr lvl="7" algn="r">
              <a:buNone/>
              <a:defRPr sz="1000">
                <a:solidFill>
                  <a:schemeClr val="dk2"/>
                </a:solidFill>
                <a:latin typeface="Lato"/>
                <a:ea typeface="Lato"/>
                <a:cs typeface="Lato"/>
                <a:sym typeface="Lato"/>
              </a:defRPr>
            </a:lvl8pPr>
            <a:lvl9pPr lvl="8" algn="r">
              <a:buNone/>
              <a:defRPr sz="1000">
                <a:solidFill>
                  <a:schemeClr val="dk2"/>
                </a:solidFill>
                <a:latin typeface="Lato"/>
                <a:ea typeface="Lato"/>
                <a:cs typeface="Lato"/>
                <a:sym typeface="Lato"/>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3.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7.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6.png"/><Relationship Id="rId4" Type="http://schemas.openxmlformats.org/officeDocument/2006/relationships/image" Target="../media/image25.png"/><Relationship Id="rId5"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2.png"/><Relationship Id="rId4" Type="http://schemas.openxmlformats.org/officeDocument/2006/relationships/image" Target="../media/image22.png"/><Relationship Id="rId5"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https://www.britannica.com/science/Seebeck-effect" TargetMode="External"/><Relationship Id="rId4" Type="http://schemas.openxmlformats.org/officeDocument/2006/relationships/hyperlink" Target="https://en.wikipedia.org/wiki/Thermoelectric_generator" TargetMode="External"/><Relationship Id="rId10" Type="http://schemas.openxmlformats.org/officeDocument/2006/relationships/hyperlink" Target="http://www.lenr-canr.org/acrobat/Hagelsteinthermaltoe.pdf" TargetMode="External"/><Relationship Id="rId9" Type="http://schemas.openxmlformats.org/officeDocument/2006/relationships/hyperlink" Target="http://www.tegpower.com/" TargetMode="External"/><Relationship Id="rId5" Type="http://schemas.openxmlformats.org/officeDocument/2006/relationships/hyperlink" Target="https://www.sciencedirect.com/science/article/pii/S1359431114004645" TargetMode="External"/><Relationship Id="rId6" Type="http://schemas.openxmlformats.org/officeDocument/2006/relationships/hyperlink" Target="https://physicsworld.com/a/new-generator-creates-electricity-directly-from-heat/" TargetMode="External"/><Relationship Id="rId7" Type="http://schemas.openxmlformats.org/officeDocument/2006/relationships/hyperlink" Target="https://www.npr.org/sections/alltechconsidered/2015/08/20/432738291/a-lot-of-heat-is-wasted-so-why-not-convert-it-into-power" TargetMode="External"/><Relationship Id="rId8" Type="http://schemas.openxmlformats.org/officeDocument/2006/relationships/hyperlink" Target="https://www.alphabetenergy.com/how-thermoelectrics-work/"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8.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jp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3.png"/><Relationship Id="rId4" Type="http://schemas.openxmlformats.org/officeDocument/2006/relationships/image" Target="../media/image2.png"/><Relationship Id="rId5"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9.png"/><Relationship Id="rId4" Type="http://schemas.openxmlformats.org/officeDocument/2006/relationships/image" Target="../media/image9.png"/><Relationship Id="rId5"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 name="Shape 71"/>
        <p:cNvGrpSpPr/>
        <p:nvPr/>
      </p:nvGrpSpPr>
      <p:grpSpPr>
        <a:xfrm>
          <a:off x="0" y="0"/>
          <a:ext cx="0" cy="0"/>
          <a:chOff x="0" y="0"/>
          <a:chExt cx="0" cy="0"/>
        </a:xfrm>
      </p:grpSpPr>
      <p:sp>
        <p:nvSpPr>
          <p:cNvPr id="72" name="Shape 72"/>
          <p:cNvSpPr txBox="1"/>
          <p:nvPr>
            <p:ph type="ctrTitle"/>
          </p:nvPr>
        </p:nvSpPr>
        <p:spPr>
          <a:xfrm>
            <a:off x="2371725" y="630225"/>
            <a:ext cx="6331500" cy="15420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ThermaCharge</a:t>
            </a:r>
            <a:endParaRPr/>
          </a:p>
        </p:txBody>
      </p:sp>
      <p:sp>
        <p:nvSpPr>
          <p:cNvPr id="73" name="Shape 73"/>
          <p:cNvSpPr txBox="1"/>
          <p:nvPr>
            <p:ph idx="1" type="subTitle"/>
          </p:nvPr>
        </p:nvSpPr>
        <p:spPr>
          <a:xfrm>
            <a:off x="2390267" y="3238450"/>
            <a:ext cx="6331500" cy="12417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
              <a:t>By George Alapatt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sp>
        <p:nvSpPr>
          <p:cNvPr id="140" name="Shape 140"/>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How does it work?</a:t>
            </a:r>
            <a:endParaRPr/>
          </a:p>
        </p:txBody>
      </p:sp>
      <p:pic>
        <p:nvPicPr>
          <p:cNvPr id="141" name="Shape 141"/>
          <p:cNvPicPr preferRelativeResize="0"/>
          <p:nvPr/>
        </p:nvPicPr>
        <p:blipFill>
          <a:blip r:embed="rId3">
            <a:alphaModFix/>
          </a:blip>
          <a:stretch>
            <a:fillRect/>
          </a:stretch>
        </p:blipFill>
        <p:spPr>
          <a:xfrm>
            <a:off x="1221300" y="1326100"/>
            <a:ext cx="4061048" cy="3224950"/>
          </a:xfrm>
          <a:prstGeom prst="rect">
            <a:avLst/>
          </a:prstGeom>
          <a:noFill/>
          <a:ln>
            <a:noFill/>
          </a:ln>
        </p:spPr>
      </p:pic>
      <p:sp>
        <p:nvSpPr>
          <p:cNvPr id="142" name="Shape 142"/>
          <p:cNvSpPr/>
          <p:nvPr/>
        </p:nvSpPr>
        <p:spPr>
          <a:xfrm rot="-8683894">
            <a:off x="5775276" y="1128300"/>
            <a:ext cx="2144758" cy="2194698"/>
          </a:xfrm>
          <a:prstGeom prst="teardrop">
            <a:avLst>
              <a:gd fmla="val 200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3" name="Shape 143"/>
          <p:cNvSpPr/>
          <p:nvPr/>
        </p:nvSpPr>
        <p:spPr>
          <a:xfrm>
            <a:off x="6280700" y="1324750"/>
            <a:ext cx="312900" cy="1801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4" name="Shape 144"/>
          <p:cNvSpPr/>
          <p:nvPr/>
        </p:nvSpPr>
        <p:spPr>
          <a:xfrm>
            <a:off x="6656300" y="1211350"/>
            <a:ext cx="208800" cy="6354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5" name="Shape 145"/>
          <p:cNvSpPr/>
          <p:nvPr/>
        </p:nvSpPr>
        <p:spPr>
          <a:xfrm>
            <a:off x="6656300" y="1916100"/>
            <a:ext cx="208800" cy="6354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6" name="Shape 146"/>
          <p:cNvSpPr/>
          <p:nvPr/>
        </p:nvSpPr>
        <p:spPr>
          <a:xfrm>
            <a:off x="6656300" y="2620875"/>
            <a:ext cx="208800" cy="6354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7" name="Shape 147"/>
          <p:cNvSpPr/>
          <p:nvPr/>
        </p:nvSpPr>
        <p:spPr>
          <a:xfrm>
            <a:off x="6927800" y="1324750"/>
            <a:ext cx="312900" cy="1801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8" name="Shape 148"/>
          <p:cNvSpPr/>
          <p:nvPr/>
        </p:nvSpPr>
        <p:spPr>
          <a:xfrm rot="8871191">
            <a:off x="6292194" y="937248"/>
            <a:ext cx="1288315" cy="98803"/>
          </a:xfrm>
          <a:prstGeom prst="rightArrow">
            <a:avLst>
              <a:gd fmla="val 50000" name="adj1"/>
              <a:gd fmla="val 50000" name="adj2"/>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9" name="Shape 149"/>
          <p:cNvSpPr/>
          <p:nvPr/>
        </p:nvSpPr>
        <p:spPr>
          <a:xfrm rot="7447753">
            <a:off x="6960955" y="1070077"/>
            <a:ext cx="933588" cy="122065"/>
          </a:xfrm>
          <a:prstGeom prst="rightArrow">
            <a:avLst>
              <a:gd fmla="val 50000" name="adj1"/>
              <a:gd fmla="val 50000" name="adj2"/>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0" name="Shape 150"/>
          <p:cNvSpPr txBox="1"/>
          <p:nvPr/>
        </p:nvSpPr>
        <p:spPr>
          <a:xfrm>
            <a:off x="7480500" y="385150"/>
            <a:ext cx="2618700" cy="1908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Layer of Rubber</a:t>
            </a:r>
            <a:endParaRPr/>
          </a:p>
        </p:txBody>
      </p:sp>
      <p:sp>
        <p:nvSpPr>
          <p:cNvPr id="151" name="Shape 151"/>
          <p:cNvSpPr/>
          <p:nvPr/>
        </p:nvSpPr>
        <p:spPr>
          <a:xfrm rot="10536792">
            <a:off x="6813391" y="2852219"/>
            <a:ext cx="996219" cy="177215"/>
          </a:xfrm>
          <a:prstGeom prst="rightArrow">
            <a:avLst>
              <a:gd fmla="val 31584" name="adj1"/>
              <a:gd fmla="val 50000" name="adj2"/>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2" name="Shape 152"/>
          <p:cNvSpPr txBox="1"/>
          <p:nvPr/>
        </p:nvSpPr>
        <p:spPr>
          <a:xfrm>
            <a:off x="7814900" y="2688825"/>
            <a:ext cx="1846800" cy="499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Thermoelectric Plates</a:t>
            </a:r>
            <a:endParaRPr/>
          </a:p>
        </p:txBody>
      </p:sp>
      <p:sp>
        <p:nvSpPr>
          <p:cNvPr id="153" name="Shape 153"/>
          <p:cNvSpPr/>
          <p:nvPr/>
        </p:nvSpPr>
        <p:spPr>
          <a:xfrm rot="-8928730">
            <a:off x="6662090" y="2015735"/>
            <a:ext cx="2170726" cy="177143"/>
          </a:xfrm>
          <a:prstGeom prst="rightArrow">
            <a:avLst>
              <a:gd fmla="val 32136" name="adj1"/>
              <a:gd fmla="val 50000" name="adj2"/>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4" name="Shape 154"/>
          <p:cNvSpPr/>
          <p:nvPr/>
        </p:nvSpPr>
        <p:spPr>
          <a:xfrm rot="-9211032">
            <a:off x="6761454" y="2375509"/>
            <a:ext cx="1214991" cy="177231"/>
          </a:xfrm>
          <a:prstGeom prst="rightArrow">
            <a:avLst>
              <a:gd fmla="val 31584" name="adj1"/>
              <a:gd fmla="val 50000" name="adj2"/>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5" name="Shape 155"/>
          <p:cNvSpPr txBox="1"/>
          <p:nvPr/>
        </p:nvSpPr>
        <p:spPr>
          <a:xfrm>
            <a:off x="5496500" y="2020000"/>
            <a:ext cx="784200" cy="4113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Heat source (Bottle)</a:t>
            </a:r>
            <a:endParaRPr/>
          </a:p>
        </p:txBody>
      </p:sp>
      <p:sp>
        <p:nvSpPr>
          <p:cNvPr id="156" name="Shape 156"/>
          <p:cNvSpPr/>
          <p:nvPr/>
        </p:nvSpPr>
        <p:spPr>
          <a:xfrm rot="5398950">
            <a:off x="65990" y="1217725"/>
            <a:ext cx="1964100" cy="1907400"/>
          </a:xfrm>
          <a:prstGeom prst="teardrop">
            <a:avLst>
              <a:gd fmla="val 200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
        <p:nvSpPr>
          <p:cNvPr id="157" name="Shape 157"/>
          <p:cNvSpPr/>
          <p:nvPr/>
        </p:nvSpPr>
        <p:spPr>
          <a:xfrm>
            <a:off x="354175" y="1719375"/>
            <a:ext cx="1481400" cy="248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8" name="Shape 158"/>
          <p:cNvSpPr/>
          <p:nvPr/>
        </p:nvSpPr>
        <p:spPr>
          <a:xfrm rot="5400000">
            <a:off x="1362625" y="1797825"/>
            <a:ext cx="208800" cy="6354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9" name="Shape 159"/>
          <p:cNvSpPr/>
          <p:nvPr/>
        </p:nvSpPr>
        <p:spPr>
          <a:xfrm rot="5400000">
            <a:off x="643350" y="1797825"/>
            <a:ext cx="208800" cy="6354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60" name="Shape 160"/>
          <p:cNvSpPr/>
          <p:nvPr/>
        </p:nvSpPr>
        <p:spPr>
          <a:xfrm>
            <a:off x="260825" y="2263275"/>
            <a:ext cx="1648500" cy="248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61" name="Shape 161"/>
          <p:cNvSpPr/>
          <p:nvPr/>
        </p:nvSpPr>
        <p:spPr>
          <a:xfrm>
            <a:off x="354175" y="2324925"/>
            <a:ext cx="156600" cy="1251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62" name="Shape 162"/>
          <p:cNvSpPr/>
          <p:nvPr/>
        </p:nvSpPr>
        <p:spPr>
          <a:xfrm>
            <a:off x="430050" y="2555025"/>
            <a:ext cx="1532700" cy="302400"/>
          </a:xfrm>
          <a:prstGeom prst="snip1Rect">
            <a:avLst>
              <a:gd fmla="val 16667" name="adj"/>
            </a:avLst>
          </a:prstGeom>
          <a:solidFill>
            <a:srgbClr val="00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63" name="Shape 163"/>
          <p:cNvSpPr txBox="1"/>
          <p:nvPr/>
        </p:nvSpPr>
        <p:spPr>
          <a:xfrm>
            <a:off x="157675" y="575950"/>
            <a:ext cx="2618700" cy="190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a:t>Layer of Rubber</a:t>
            </a:r>
            <a:endParaRPr/>
          </a:p>
        </p:txBody>
      </p:sp>
      <p:sp>
        <p:nvSpPr>
          <p:cNvPr id="164" name="Shape 164"/>
          <p:cNvSpPr/>
          <p:nvPr/>
        </p:nvSpPr>
        <p:spPr>
          <a:xfrm rot="4508689">
            <a:off x="657472" y="1537964"/>
            <a:ext cx="1481413" cy="122035"/>
          </a:xfrm>
          <a:prstGeom prst="rightArrow">
            <a:avLst>
              <a:gd fmla="val 50000" name="adj1"/>
              <a:gd fmla="val 50000" name="adj2"/>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65" name="Shape 165"/>
          <p:cNvSpPr/>
          <p:nvPr/>
        </p:nvSpPr>
        <p:spPr>
          <a:xfrm rot="5647091">
            <a:off x="179412" y="1327870"/>
            <a:ext cx="977524" cy="122110"/>
          </a:xfrm>
          <a:prstGeom prst="rightArrow">
            <a:avLst>
              <a:gd fmla="val 50000" name="adj1"/>
              <a:gd fmla="val 50000" name="adj2"/>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66" name="Shape 166"/>
          <p:cNvSpPr/>
          <p:nvPr/>
        </p:nvSpPr>
        <p:spPr>
          <a:xfrm rot="9142055">
            <a:off x="1628734" y="1766151"/>
            <a:ext cx="1015530" cy="122245"/>
          </a:xfrm>
          <a:prstGeom prst="rightArrow">
            <a:avLst>
              <a:gd fmla="val 50000" name="adj1"/>
              <a:gd fmla="val 50000" name="adj2"/>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67" name="Shape 167"/>
          <p:cNvSpPr txBox="1"/>
          <p:nvPr/>
        </p:nvSpPr>
        <p:spPr>
          <a:xfrm>
            <a:off x="1909325" y="1038125"/>
            <a:ext cx="1846800" cy="4995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a:t>Thermoelectric Plates</a:t>
            </a:r>
            <a:endParaRPr/>
          </a:p>
        </p:txBody>
      </p:sp>
      <p:sp>
        <p:nvSpPr>
          <p:cNvPr id="168" name="Shape 168"/>
          <p:cNvSpPr/>
          <p:nvPr/>
        </p:nvSpPr>
        <p:spPr>
          <a:xfrm rot="8888041">
            <a:off x="648210" y="1611914"/>
            <a:ext cx="1372330" cy="177317"/>
          </a:xfrm>
          <a:prstGeom prst="rightArrow">
            <a:avLst>
              <a:gd fmla="val 32136" name="adj1"/>
              <a:gd fmla="val 50000" name="adj2"/>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69" name="Shape 169"/>
          <p:cNvSpPr/>
          <p:nvPr/>
        </p:nvSpPr>
        <p:spPr>
          <a:xfrm rot="-6057487">
            <a:off x="500519" y="3321691"/>
            <a:ext cx="939022" cy="98669"/>
          </a:xfrm>
          <a:prstGeom prst="rightArrow">
            <a:avLst>
              <a:gd fmla="val 50000" name="adj1"/>
              <a:gd fmla="val 50000" name="adj2"/>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70" name="Shape 170"/>
          <p:cNvSpPr txBox="1"/>
          <p:nvPr/>
        </p:nvSpPr>
        <p:spPr>
          <a:xfrm>
            <a:off x="630125" y="3740800"/>
            <a:ext cx="1279200" cy="2484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USB Voltage Converter</a:t>
            </a:r>
            <a:endParaRPr/>
          </a:p>
        </p:txBody>
      </p:sp>
      <p:sp>
        <p:nvSpPr>
          <p:cNvPr id="171" name="Shape 171"/>
          <p:cNvSpPr txBox="1"/>
          <p:nvPr/>
        </p:nvSpPr>
        <p:spPr>
          <a:xfrm>
            <a:off x="672000" y="1180500"/>
            <a:ext cx="1048800" cy="1251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Heat Source</a:t>
            </a:r>
            <a:endParaRPr/>
          </a:p>
        </p:txBody>
      </p:sp>
      <p:sp>
        <p:nvSpPr>
          <p:cNvPr id="172" name="Shape 172"/>
          <p:cNvSpPr txBox="1"/>
          <p:nvPr/>
        </p:nvSpPr>
        <p:spPr>
          <a:xfrm>
            <a:off x="7865400" y="1091850"/>
            <a:ext cx="2305800" cy="3024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b="1" lang="en"/>
              <a:t>Side</a:t>
            </a:r>
            <a:endParaRPr b="1"/>
          </a:p>
        </p:txBody>
      </p:sp>
      <p:sp>
        <p:nvSpPr>
          <p:cNvPr id="173" name="Shape 173"/>
          <p:cNvSpPr txBox="1"/>
          <p:nvPr/>
        </p:nvSpPr>
        <p:spPr>
          <a:xfrm>
            <a:off x="1528500" y="353650"/>
            <a:ext cx="2305800" cy="2484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
              <a:t>Bottom</a:t>
            </a:r>
            <a:endParaRPr b="1"/>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100000">
              <a:srgbClr val="B3B3B3"/>
            </a:gs>
          </a:gsLst>
          <a:lin ang="5400012" scaled="0"/>
        </a:gradFill>
      </p:bgPr>
    </p:bg>
    <p:spTree>
      <p:nvGrpSpPr>
        <p:cNvPr id="177" name="Shape 177"/>
        <p:cNvGrpSpPr/>
        <p:nvPr/>
      </p:nvGrpSpPr>
      <p:grpSpPr>
        <a:xfrm>
          <a:off x="0" y="0"/>
          <a:ext cx="0" cy="0"/>
          <a:chOff x="0" y="0"/>
          <a:chExt cx="0" cy="0"/>
        </a:xfrm>
      </p:grpSpPr>
      <p:sp>
        <p:nvSpPr>
          <p:cNvPr id="178" name="Shape 178"/>
          <p:cNvSpPr txBox="1"/>
          <p:nvPr>
            <p:ph type="title"/>
          </p:nvPr>
        </p:nvSpPr>
        <p:spPr>
          <a:xfrm>
            <a:off x="2348900" y="560625"/>
            <a:ext cx="63216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Efficiency</a:t>
            </a:r>
            <a:r>
              <a:rPr lang="en"/>
              <a:t> of Product</a:t>
            </a:r>
            <a:endParaRPr/>
          </a:p>
        </p:txBody>
      </p:sp>
      <p:sp>
        <p:nvSpPr>
          <p:cNvPr id="179" name="Shape 179"/>
          <p:cNvSpPr txBox="1"/>
          <p:nvPr>
            <p:ph idx="1" type="body"/>
          </p:nvPr>
        </p:nvSpPr>
        <p:spPr>
          <a:xfrm>
            <a:off x="2348912" y="1580451"/>
            <a:ext cx="6321600" cy="3002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en"/>
              <a:t>Produces 15 Volts at a steady current of 1  amp for 10 minutes with a full bottle of boiled water</a:t>
            </a:r>
            <a:endParaRPr/>
          </a:p>
          <a:p>
            <a:pPr indent="-317500" lvl="1" marL="914400">
              <a:spcBef>
                <a:spcPts val="0"/>
              </a:spcBef>
              <a:spcAft>
                <a:spcPts val="0"/>
              </a:spcAft>
              <a:buSzPts val="1400"/>
              <a:buChar char="○"/>
            </a:pPr>
            <a:r>
              <a:rPr lang="en"/>
              <a:t>Enough to charge an iPhone 6 to about 10%  </a:t>
            </a:r>
            <a:endParaRPr/>
          </a:p>
        </p:txBody>
      </p:sp>
      <p:pic>
        <p:nvPicPr>
          <p:cNvPr id="180" name="Shape 180"/>
          <p:cNvPicPr preferRelativeResize="0"/>
          <p:nvPr/>
        </p:nvPicPr>
        <p:blipFill>
          <a:blip r:embed="rId3">
            <a:alphaModFix/>
          </a:blip>
          <a:stretch>
            <a:fillRect/>
          </a:stretch>
        </p:blipFill>
        <p:spPr>
          <a:xfrm>
            <a:off x="2467150" y="3218400"/>
            <a:ext cx="1839700" cy="1379775"/>
          </a:xfrm>
          <a:prstGeom prst="rect">
            <a:avLst/>
          </a:prstGeom>
          <a:noFill/>
          <a:ln>
            <a:noFill/>
          </a:ln>
        </p:spPr>
      </p:pic>
      <p:pic>
        <p:nvPicPr>
          <p:cNvPr id="181" name="Shape 181"/>
          <p:cNvPicPr preferRelativeResize="0"/>
          <p:nvPr/>
        </p:nvPicPr>
        <p:blipFill>
          <a:blip r:embed="rId4">
            <a:alphaModFix/>
          </a:blip>
          <a:stretch>
            <a:fillRect/>
          </a:stretch>
        </p:blipFill>
        <p:spPr>
          <a:xfrm>
            <a:off x="5400500" y="2977925"/>
            <a:ext cx="2880451" cy="16202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DECDB"/>
            </a:gs>
            <a:gs pos="100000">
              <a:srgbClr val="F0A963"/>
            </a:gs>
          </a:gsLst>
          <a:path path="circle">
            <a:fillToRect b="50%" l="50%" r="50%" t="50%"/>
          </a:path>
          <a:tileRect/>
        </a:gradFill>
      </p:bgPr>
    </p:bg>
    <p:spTree>
      <p:nvGrpSpPr>
        <p:cNvPr id="185" name="Shape 185"/>
        <p:cNvGrpSpPr/>
        <p:nvPr/>
      </p:nvGrpSpPr>
      <p:grpSpPr>
        <a:xfrm>
          <a:off x="0" y="0"/>
          <a:ext cx="0" cy="0"/>
          <a:chOff x="0" y="0"/>
          <a:chExt cx="0" cy="0"/>
        </a:xfrm>
      </p:grpSpPr>
      <p:sp>
        <p:nvSpPr>
          <p:cNvPr id="186" name="Shape 186"/>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Compare to other products</a:t>
            </a:r>
            <a:endParaRPr/>
          </a:p>
        </p:txBody>
      </p:sp>
      <p:sp>
        <p:nvSpPr>
          <p:cNvPr id="187" name="Shape 187"/>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en"/>
              <a:t>Solar Panel Water Bottle USB charger</a:t>
            </a:r>
            <a:endParaRPr/>
          </a:p>
          <a:p>
            <a:pPr indent="-317500" lvl="1" marL="914400" rtl="0">
              <a:spcBef>
                <a:spcPts val="0"/>
              </a:spcBef>
              <a:spcAft>
                <a:spcPts val="0"/>
              </a:spcAft>
              <a:buSzPts val="1400"/>
              <a:buChar char="○"/>
            </a:pPr>
            <a:r>
              <a:rPr lang="en"/>
              <a:t>Depends on whether the sun is out </a:t>
            </a:r>
            <a:endParaRPr/>
          </a:p>
          <a:p>
            <a:pPr indent="-317500" lvl="1" marL="914400" rtl="0">
              <a:spcBef>
                <a:spcPts val="0"/>
              </a:spcBef>
              <a:spcAft>
                <a:spcPts val="0"/>
              </a:spcAft>
              <a:buSzPts val="1400"/>
              <a:buChar char="○"/>
            </a:pPr>
            <a:r>
              <a:rPr lang="en"/>
              <a:t>Expensive: Cheapest Solar Panel USB Charger: $58.13</a:t>
            </a:r>
            <a:endParaRPr/>
          </a:p>
          <a:p>
            <a:pPr indent="-342900" lvl="0" marL="457200" rtl="0">
              <a:spcBef>
                <a:spcPts val="0"/>
              </a:spcBef>
              <a:spcAft>
                <a:spcPts val="0"/>
              </a:spcAft>
              <a:buSzPts val="1800"/>
              <a:buChar char="●"/>
            </a:pPr>
            <a:r>
              <a:rPr lang="en"/>
              <a:t>Powerpot</a:t>
            </a:r>
            <a:endParaRPr/>
          </a:p>
          <a:p>
            <a:pPr indent="-317500" lvl="1" marL="914400" rtl="0">
              <a:spcBef>
                <a:spcPts val="0"/>
              </a:spcBef>
              <a:spcAft>
                <a:spcPts val="0"/>
              </a:spcAft>
              <a:buSzPts val="1400"/>
              <a:buChar char="○"/>
            </a:pPr>
            <a:r>
              <a:rPr lang="en"/>
              <a:t>More Bulky </a:t>
            </a:r>
            <a:endParaRPr/>
          </a:p>
          <a:p>
            <a:pPr indent="-317500" lvl="1" marL="914400" rtl="0">
              <a:spcBef>
                <a:spcPts val="0"/>
              </a:spcBef>
              <a:spcAft>
                <a:spcPts val="0"/>
              </a:spcAft>
              <a:buSzPts val="1400"/>
              <a:buChar char="○"/>
            </a:pPr>
            <a:r>
              <a:rPr lang="en"/>
              <a:t>Cost: $99.95</a:t>
            </a:r>
            <a:endParaRPr/>
          </a:p>
        </p:txBody>
      </p:sp>
      <p:pic>
        <p:nvPicPr>
          <p:cNvPr id="188" name="Shape 188"/>
          <p:cNvPicPr preferRelativeResize="0"/>
          <p:nvPr/>
        </p:nvPicPr>
        <p:blipFill>
          <a:blip r:embed="rId3">
            <a:alphaModFix/>
          </a:blip>
          <a:stretch>
            <a:fillRect/>
          </a:stretch>
        </p:blipFill>
        <p:spPr>
          <a:xfrm>
            <a:off x="178075" y="991100"/>
            <a:ext cx="2095450" cy="3539330"/>
          </a:xfrm>
          <a:prstGeom prst="rect">
            <a:avLst/>
          </a:prstGeom>
          <a:noFill/>
          <a:ln>
            <a:noFill/>
          </a:ln>
        </p:spPr>
      </p:pic>
      <p:pic>
        <p:nvPicPr>
          <p:cNvPr id="189" name="Shape 189"/>
          <p:cNvPicPr preferRelativeResize="0"/>
          <p:nvPr/>
        </p:nvPicPr>
        <p:blipFill>
          <a:blip r:embed="rId4">
            <a:alphaModFix/>
          </a:blip>
          <a:stretch>
            <a:fillRect/>
          </a:stretch>
        </p:blipFill>
        <p:spPr>
          <a:xfrm>
            <a:off x="6662423" y="2839150"/>
            <a:ext cx="1792125" cy="16912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DCECD5"/>
            </a:gs>
            <a:gs pos="100000">
              <a:srgbClr val="93BC81"/>
            </a:gs>
          </a:gsLst>
          <a:path path="circle">
            <a:fillToRect b="50%" l="50%" r="50%" t="50%"/>
          </a:path>
          <a:tileRect/>
        </a:gradFill>
      </p:bgPr>
    </p:bg>
    <p:spTree>
      <p:nvGrpSpPr>
        <p:cNvPr id="193" name="Shape 193"/>
        <p:cNvGrpSpPr/>
        <p:nvPr/>
      </p:nvGrpSpPr>
      <p:grpSpPr>
        <a:xfrm>
          <a:off x="0" y="0"/>
          <a:ext cx="0" cy="0"/>
          <a:chOff x="0" y="0"/>
          <a:chExt cx="0" cy="0"/>
        </a:xfrm>
      </p:grpSpPr>
      <p:sp>
        <p:nvSpPr>
          <p:cNvPr id="194" name="Shape 194"/>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Green/Sustainable</a:t>
            </a:r>
            <a:endParaRPr/>
          </a:p>
        </p:txBody>
      </p:sp>
      <p:sp>
        <p:nvSpPr>
          <p:cNvPr id="195" name="Shape 195"/>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a:spcBef>
                <a:spcPts val="0"/>
              </a:spcBef>
              <a:spcAft>
                <a:spcPts val="0"/>
              </a:spcAft>
              <a:buSzPts val="1800"/>
              <a:buChar char="●"/>
            </a:pPr>
            <a:r>
              <a:rPr lang="en"/>
              <a:t>Creates electrical output out of wasted thermal energy</a:t>
            </a:r>
            <a:endParaRPr/>
          </a:p>
        </p:txBody>
      </p:sp>
      <p:pic>
        <p:nvPicPr>
          <p:cNvPr id="196" name="Shape 196"/>
          <p:cNvPicPr preferRelativeResize="0"/>
          <p:nvPr/>
        </p:nvPicPr>
        <p:blipFill rotWithShape="1">
          <a:blip r:embed="rId3">
            <a:alphaModFix/>
          </a:blip>
          <a:srcRect b="0" l="0" r="0" t="0"/>
          <a:stretch/>
        </p:blipFill>
        <p:spPr>
          <a:xfrm>
            <a:off x="1483975" y="2630350"/>
            <a:ext cx="2864149" cy="1718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DBD4EB"/>
            </a:gs>
            <a:gs pos="100000">
              <a:srgbClr val="9180BB"/>
            </a:gs>
          </a:gsLst>
          <a:path path="circle">
            <a:fillToRect b="50%" l="50%" r="50%" t="50%"/>
          </a:path>
          <a:tileRect/>
        </a:gradFill>
      </p:bgPr>
    </p:bg>
    <p:spTree>
      <p:nvGrpSpPr>
        <p:cNvPr id="200" name="Shape 200"/>
        <p:cNvGrpSpPr/>
        <p:nvPr/>
      </p:nvGrpSpPr>
      <p:grpSpPr>
        <a:xfrm>
          <a:off x="0" y="0"/>
          <a:ext cx="0" cy="0"/>
          <a:chOff x="0" y="0"/>
          <a:chExt cx="0" cy="0"/>
        </a:xfrm>
      </p:grpSpPr>
      <p:sp>
        <p:nvSpPr>
          <p:cNvPr id="201" name="Shape 201"/>
          <p:cNvSpPr txBox="1"/>
          <p:nvPr>
            <p:ph type="title"/>
          </p:nvPr>
        </p:nvSpPr>
        <p:spPr>
          <a:xfrm>
            <a:off x="2410100" y="565525"/>
            <a:ext cx="63216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In-School Mentors</a:t>
            </a:r>
            <a:endParaRPr/>
          </a:p>
        </p:txBody>
      </p:sp>
      <p:sp>
        <p:nvSpPr>
          <p:cNvPr id="202" name="Shape 202"/>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en"/>
              <a:t>Mr. Evans: 10th grade Chemistry teacher</a:t>
            </a:r>
            <a:endParaRPr/>
          </a:p>
          <a:p>
            <a:pPr indent="-342900" lvl="0" marL="457200" rtl="0">
              <a:spcBef>
                <a:spcPts val="0"/>
              </a:spcBef>
              <a:spcAft>
                <a:spcPts val="0"/>
              </a:spcAft>
              <a:buSzPts val="1800"/>
              <a:buChar char="●"/>
            </a:pPr>
            <a:r>
              <a:rPr lang="en"/>
              <a:t>Mrs. Connell: 11th grade Physics teacher</a:t>
            </a:r>
            <a:endParaRPr/>
          </a:p>
          <a:p>
            <a:pPr indent="-342900" lvl="0" marL="457200">
              <a:spcBef>
                <a:spcPts val="0"/>
              </a:spcBef>
              <a:spcAft>
                <a:spcPts val="0"/>
              </a:spcAft>
              <a:buSzPts val="1800"/>
              <a:buChar char="●"/>
            </a:pPr>
            <a:r>
              <a:rPr lang="en"/>
              <a:t>Mr. Kerins: 9th and 11th Engineering teacher</a:t>
            </a:r>
            <a:endParaRPr/>
          </a:p>
        </p:txBody>
      </p:sp>
      <p:pic>
        <p:nvPicPr>
          <p:cNvPr id="203" name="Shape 203"/>
          <p:cNvPicPr preferRelativeResize="0"/>
          <p:nvPr/>
        </p:nvPicPr>
        <p:blipFill>
          <a:blip r:embed="rId3">
            <a:alphaModFix/>
          </a:blip>
          <a:stretch>
            <a:fillRect/>
          </a:stretch>
        </p:blipFill>
        <p:spPr>
          <a:xfrm>
            <a:off x="1979800" y="3040100"/>
            <a:ext cx="2668725" cy="1512275"/>
          </a:xfrm>
          <a:prstGeom prst="rect">
            <a:avLst/>
          </a:prstGeom>
          <a:noFill/>
          <a:ln>
            <a:noFill/>
          </a:ln>
        </p:spPr>
      </p:pic>
      <p:pic>
        <p:nvPicPr>
          <p:cNvPr id="204" name="Shape 204"/>
          <p:cNvPicPr preferRelativeResize="0"/>
          <p:nvPr/>
        </p:nvPicPr>
        <p:blipFill>
          <a:blip r:embed="rId4">
            <a:alphaModFix/>
          </a:blip>
          <a:stretch>
            <a:fillRect/>
          </a:stretch>
        </p:blipFill>
        <p:spPr>
          <a:xfrm>
            <a:off x="5617948" y="3217900"/>
            <a:ext cx="2535456" cy="1274549"/>
          </a:xfrm>
          <a:prstGeom prst="rect">
            <a:avLst/>
          </a:prstGeom>
          <a:noFill/>
          <a:ln>
            <a:noFill/>
          </a:ln>
        </p:spPr>
      </p:pic>
      <p:pic>
        <p:nvPicPr>
          <p:cNvPr id="205" name="Shape 205"/>
          <p:cNvPicPr preferRelativeResize="0"/>
          <p:nvPr/>
        </p:nvPicPr>
        <p:blipFill>
          <a:blip r:embed="rId5">
            <a:alphaModFix/>
          </a:blip>
          <a:stretch>
            <a:fillRect/>
          </a:stretch>
        </p:blipFill>
        <p:spPr>
          <a:xfrm>
            <a:off x="264875" y="1447199"/>
            <a:ext cx="2191350" cy="14353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6DB"/>
            </a:gs>
            <a:gs pos="100000">
              <a:srgbClr val="FAD25C"/>
            </a:gs>
          </a:gsLst>
          <a:path path="circle">
            <a:fillToRect b="50%" l="50%" r="50%" t="50%"/>
          </a:path>
          <a:tileRect/>
        </a:gradFill>
      </p:bgPr>
    </p:bg>
    <p:spTree>
      <p:nvGrpSpPr>
        <p:cNvPr id="209" name="Shape 209"/>
        <p:cNvGrpSpPr/>
        <p:nvPr/>
      </p:nvGrpSpPr>
      <p:grpSpPr>
        <a:xfrm>
          <a:off x="0" y="0"/>
          <a:ext cx="0" cy="0"/>
          <a:chOff x="0" y="0"/>
          <a:chExt cx="0" cy="0"/>
        </a:xfrm>
      </p:grpSpPr>
      <p:sp>
        <p:nvSpPr>
          <p:cNvPr id="210" name="Shape 210"/>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Out-School Mentors</a:t>
            </a:r>
            <a:endParaRPr/>
          </a:p>
        </p:txBody>
      </p:sp>
      <p:pic>
        <p:nvPicPr>
          <p:cNvPr id="211" name="Shape 211"/>
          <p:cNvPicPr preferRelativeResize="0"/>
          <p:nvPr/>
        </p:nvPicPr>
        <p:blipFill>
          <a:blip r:embed="rId3">
            <a:alphaModFix/>
          </a:blip>
          <a:stretch>
            <a:fillRect/>
          </a:stretch>
        </p:blipFill>
        <p:spPr>
          <a:xfrm>
            <a:off x="956350" y="1608075"/>
            <a:ext cx="1753400" cy="1753400"/>
          </a:xfrm>
          <a:prstGeom prst="rect">
            <a:avLst/>
          </a:prstGeom>
          <a:noFill/>
          <a:ln>
            <a:noFill/>
          </a:ln>
        </p:spPr>
      </p:pic>
      <p:pic>
        <p:nvPicPr>
          <p:cNvPr id="212" name="Shape 212"/>
          <p:cNvPicPr preferRelativeResize="0"/>
          <p:nvPr/>
        </p:nvPicPr>
        <p:blipFill>
          <a:blip r:embed="rId4">
            <a:alphaModFix/>
          </a:blip>
          <a:stretch>
            <a:fillRect/>
          </a:stretch>
        </p:blipFill>
        <p:spPr>
          <a:xfrm>
            <a:off x="3696801" y="1608087"/>
            <a:ext cx="1753399" cy="1753400"/>
          </a:xfrm>
          <a:prstGeom prst="rect">
            <a:avLst/>
          </a:prstGeom>
          <a:noFill/>
          <a:ln>
            <a:noFill/>
          </a:ln>
        </p:spPr>
      </p:pic>
      <p:sp>
        <p:nvSpPr>
          <p:cNvPr id="213" name="Shape 213"/>
          <p:cNvSpPr txBox="1"/>
          <p:nvPr/>
        </p:nvSpPr>
        <p:spPr>
          <a:xfrm>
            <a:off x="786475" y="3323675"/>
            <a:ext cx="2187900" cy="1127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3900"/>
              </a:spcAft>
              <a:buNone/>
            </a:pPr>
            <a:r>
              <a:rPr lang="en" sz="1200">
                <a:solidFill>
                  <a:schemeClr val="dk2"/>
                </a:solidFill>
                <a:latin typeface="Times New Roman"/>
                <a:ea typeface="Times New Roman"/>
                <a:cs typeface="Times New Roman"/>
                <a:sym typeface="Times New Roman"/>
              </a:rPr>
              <a:t>F. Javier Diez-Garias, Professor Mechanical and Aerospace Engineering at Rutgers</a:t>
            </a:r>
            <a:endParaRPr sz="1200">
              <a:latin typeface="Times New Roman"/>
              <a:ea typeface="Times New Roman"/>
              <a:cs typeface="Times New Roman"/>
              <a:sym typeface="Times New Roman"/>
            </a:endParaRPr>
          </a:p>
        </p:txBody>
      </p:sp>
      <p:sp>
        <p:nvSpPr>
          <p:cNvPr id="214" name="Shape 214"/>
          <p:cNvSpPr txBox="1"/>
          <p:nvPr/>
        </p:nvSpPr>
        <p:spPr>
          <a:xfrm>
            <a:off x="3593100" y="3361475"/>
            <a:ext cx="1960800" cy="10515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800"/>
              </a:spcBef>
              <a:spcAft>
                <a:spcPts val="0"/>
              </a:spcAft>
              <a:buNone/>
            </a:pPr>
            <a:r>
              <a:rPr lang="en" sz="1200">
                <a:solidFill>
                  <a:schemeClr val="dk2"/>
                </a:solidFill>
                <a:latin typeface="Times New Roman"/>
                <a:ea typeface="Times New Roman"/>
                <a:cs typeface="Times New Roman"/>
                <a:sym typeface="Times New Roman"/>
              </a:rPr>
              <a:t>Dibakar Datta, Professor of Mechanical and Industrial Engineering at NJIT</a:t>
            </a:r>
            <a:endParaRPr/>
          </a:p>
        </p:txBody>
      </p:sp>
      <p:sp>
        <p:nvSpPr>
          <p:cNvPr id="215" name="Shape 215"/>
          <p:cNvSpPr txBox="1"/>
          <p:nvPr/>
        </p:nvSpPr>
        <p:spPr>
          <a:xfrm>
            <a:off x="6109675" y="3303975"/>
            <a:ext cx="2083800" cy="138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chemeClr val="dk2"/>
              </a:buClr>
              <a:buSzPts val="1100"/>
              <a:buFont typeface="Arial"/>
              <a:buNone/>
            </a:pPr>
            <a:r>
              <a:rPr lang="en" sz="1200">
                <a:solidFill>
                  <a:schemeClr val="dk2"/>
                </a:solidFill>
                <a:latin typeface="Times New Roman"/>
                <a:ea typeface="Times New Roman"/>
                <a:cs typeface="Times New Roman"/>
                <a:sym typeface="Times New Roman"/>
              </a:rPr>
              <a:t>Xiaoli Bai, Assistant Professor Mechanical &amp; Aerospace Engineering at Rutgers</a:t>
            </a:r>
            <a:endParaRPr sz="1200">
              <a:solidFill>
                <a:schemeClr val="dk2"/>
              </a:solidFill>
              <a:latin typeface="Times New Roman"/>
              <a:ea typeface="Times New Roman"/>
              <a:cs typeface="Times New Roman"/>
              <a:sym typeface="Times New Roman"/>
            </a:endParaRPr>
          </a:p>
          <a:p>
            <a:pPr indent="0" lvl="0" marL="0">
              <a:spcBef>
                <a:spcPts val="3900"/>
              </a:spcBef>
              <a:spcAft>
                <a:spcPts val="0"/>
              </a:spcAft>
              <a:buNone/>
            </a:pPr>
            <a:r>
              <a:t/>
            </a:r>
            <a:endParaRPr/>
          </a:p>
        </p:txBody>
      </p:sp>
      <p:pic>
        <p:nvPicPr>
          <p:cNvPr id="216" name="Shape 216"/>
          <p:cNvPicPr preferRelativeResize="0"/>
          <p:nvPr/>
        </p:nvPicPr>
        <p:blipFill>
          <a:blip r:embed="rId5">
            <a:alphaModFix/>
          </a:blip>
          <a:stretch>
            <a:fillRect/>
          </a:stretch>
        </p:blipFill>
        <p:spPr>
          <a:xfrm>
            <a:off x="6437250" y="1782025"/>
            <a:ext cx="1504050" cy="15040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D4E5F5"/>
            </a:gs>
            <a:gs pos="100000">
              <a:srgbClr val="70A4D5"/>
            </a:gs>
          </a:gsLst>
          <a:path path="circle">
            <a:fillToRect b="50%" l="50%" r="50%" t="50%"/>
          </a:path>
          <a:tileRect/>
        </a:gradFill>
      </p:bgPr>
    </p:bg>
    <p:spTree>
      <p:nvGrpSpPr>
        <p:cNvPr id="220" name="Shape 220"/>
        <p:cNvGrpSpPr/>
        <p:nvPr/>
      </p:nvGrpSpPr>
      <p:grpSpPr>
        <a:xfrm>
          <a:off x="0" y="0"/>
          <a:ext cx="0" cy="0"/>
          <a:chOff x="0" y="0"/>
          <a:chExt cx="0" cy="0"/>
        </a:xfrm>
      </p:grpSpPr>
      <p:sp>
        <p:nvSpPr>
          <p:cNvPr id="221" name="Shape 221"/>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Essential Learnings</a:t>
            </a:r>
            <a:endParaRPr/>
          </a:p>
        </p:txBody>
      </p:sp>
      <p:sp>
        <p:nvSpPr>
          <p:cNvPr id="222" name="Shape 222"/>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04800" lvl="0" marL="457200" rtl="0">
              <a:lnSpc>
                <a:spcPct val="200000"/>
              </a:lnSpc>
              <a:spcBef>
                <a:spcPts val="0"/>
              </a:spcBef>
              <a:spcAft>
                <a:spcPts val="0"/>
              </a:spcAft>
              <a:buSzPts val="1200"/>
              <a:buFont typeface="Times New Roman"/>
              <a:buChar char="●"/>
            </a:pPr>
            <a:r>
              <a:rPr lang="en" sz="1200">
                <a:latin typeface="Times New Roman"/>
                <a:ea typeface="Times New Roman"/>
                <a:cs typeface="Times New Roman"/>
                <a:sym typeface="Times New Roman"/>
              </a:rPr>
              <a:t>Engineering Thermal Energy System </a:t>
            </a:r>
            <a:endParaRPr sz="1200">
              <a:latin typeface="Times New Roman"/>
              <a:ea typeface="Times New Roman"/>
              <a:cs typeface="Times New Roman"/>
              <a:sym typeface="Times New Roman"/>
            </a:endParaRPr>
          </a:p>
          <a:p>
            <a:pPr indent="-304800" lvl="0" marL="457200" rtl="0">
              <a:lnSpc>
                <a:spcPct val="200000"/>
              </a:lnSpc>
              <a:spcBef>
                <a:spcPts val="0"/>
              </a:spcBef>
              <a:spcAft>
                <a:spcPts val="0"/>
              </a:spcAft>
              <a:buSzPts val="1200"/>
              <a:buFont typeface="Times New Roman"/>
              <a:buChar char="●"/>
            </a:pPr>
            <a:r>
              <a:rPr lang="en" sz="1200">
                <a:latin typeface="Times New Roman"/>
                <a:ea typeface="Times New Roman"/>
                <a:cs typeface="Times New Roman"/>
                <a:sym typeface="Times New Roman"/>
              </a:rPr>
              <a:t>Electrical Engineering</a:t>
            </a:r>
            <a:endParaRPr sz="1200">
              <a:latin typeface="Times New Roman"/>
              <a:ea typeface="Times New Roman"/>
              <a:cs typeface="Times New Roman"/>
              <a:sym typeface="Times New Roman"/>
            </a:endParaRPr>
          </a:p>
          <a:p>
            <a:pPr indent="-304800" lvl="0" marL="457200" rtl="0">
              <a:lnSpc>
                <a:spcPct val="200000"/>
              </a:lnSpc>
              <a:spcBef>
                <a:spcPts val="0"/>
              </a:spcBef>
              <a:spcAft>
                <a:spcPts val="0"/>
              </a:spcAft>
              <a:buSzPts val="1200"/>
              <a:buFont typeface="Times New Roman"/>
              <a:buChar char="●"/>
            </a:pPr>
            <a:r>
              <a:rPr lang="en" sz="1200">
                <a:latin typeface="Times New Roman"/>
                <a:ea typeface="Times New Roman"/>
                <a:cs typeface="Times New Roman"/>
                <a:sym typeface="Times New Roman"/>
              </a:rPr>
              <a:t>Temperature Regulation Methods</a:t>
            </a:r>
            <a:endParaRPr sz="1200">
              <a:latin typeface="Times New Roman"/>
              <a:ea typeface="Times New Roman"/>
              <a:cs typeface="Times New Roman"/>
              <a:sym typeface="Times New Roman"/>
            </a:endParaRPr>
          </a:p>
          <a:p>
            <a:pPr indent="-304800" lvl="0" marL="457200" rtl="0">
              <a:lnSpc>
                <a:spcPct val="200000"/>
              </a:lnSpc>
              <a:spcBef>
                <a:spcPts val="0"/>
              </a:spcBef>
              <a:spcAft>
                <a:spcPts val="0"/>
              </a:spcAft>
              <a:buSzPts val="1200"/>
              <a:buFont typeface="Times New Roman"/>
              <a:buChar char="●"/>
            </a:pPr>
            <a:r>
              <a:rPr lang="en" sz="1200">
                <a:latin typeface="Times New Roman"/>
                <a:ea typeface="Times New Roman"/>
                <a:cs typeface="Times New Roman"/>
                <a:sym typeface="Times New Roman"/>
              </a:rPr>
              <a:t>Organization</a:t>
            </a:r>
            <a:endParaRPr sz="1200">
              <a:latin typeface="Times New Roman"/>
              <a:ea typeface="Times New Roman"/>
              <a:cs typeface="Times New Roman"/>
              <a:sym typeface="Times New Roman"/>
            </a:endParaRPr>
          </a:p>
          <a:p>
            <a:pPr indent="-304800" lvl="0" marL="457200" rtl="0">
              <a:lnSpc>
                <a:spcPct val="200000"/>
              </a:lnSpc>
              <a:spcBef>
                <a:spcPts val="0"/>
              </a:spcBef>
              <a:spcAft>
                <a:spcPts val="0"/>
              </a:spcAft>
              <a:buSzPts val="1200"/>
              <a:buFont typeface="Times New Roman"/>
              <a:buChar char="●"/>
            </a:pPr>
            <a:r>
              <a:rPr lang="en" sz="1200">
                <a:latin typeface="Times New Roman"/>
                <a:ea typeface="Times New Roman"/>
                <a:cs typeface="Times New Roman"/>
                <a:sym typeface="Times New Roman"/>
              </a:rPr>
              <a:t>Time Management</a:t>
            </a:r>
            <a:endParaRPr sz="1200">
              <a:latin typeface="Times New Roman"/>
              <a:ea typeface="Times New Roman"/>
              <a:cs typeface="Times New Roman"/>
              <a:sym typeface="Times New Roman"/>
            </a:endParaRPr>
          </a:p>
          <a:p>
            <a:pPr indent="-304800" lvl="0" marL="457200" rtl="0">
              <a:lnSpc>
                <a:spcPct val="200000"/>
              </a:lnSpc>
              <a:spcBef>
                <a:spcPts val="0"/>
              </a:spcBef>
              <a:spcAft>
                <a:spcPts val="0"/>
              </a:spcAft>
              <a:buSzPts val="1200"/>
              <a:buFont typeface="Times New Roman"/>
              <a:buChar char="●"/>
            </a:pPr>
            <a:r>
              <a:rPr lang="en" sz="1200">
                <a:latin typeface="Times New Roman"/>
                <a:ea typeface="Times New Roman"/>
                <a:cs typeface="Times New Roman"/>
                <a:sym typeface="Times New Roman"/>
              </a:rPr>
              <a:t>Communication Skills</a:t>
            </a:r>
            <a:endParaRPr sz="1200">
              <a:latin typeface="Times New Roman"/>
              <a:ea typeface="Times New Roman"/>
              <a:cs typeface="Times New Roman"/>
              <a:sym typeface="Times New Roman"/>
            </a:endParaRPr>
          </a:p>
          <a:p>
            <a:pPr indent="0" lvl="0" marL="0">
              <a:spcBef>
                <a:spcPts val="0"/>
              </a:spcBef>
              <a:spcAft>
                <a:spcPts val="1600"/>
              </a:spcAft>
              <a:buNone/>
            </a:pPr>
            <a:r>
              <a:t/>
            </a:r>
            <a:endParaRPr/>
          </a:p>
        </p:txBody>
      </p:sp>
      <p:pic>
        <p:nvPicPr>
          <p:cNvPr id="223" name="Shape 223"/>
          <p:cNvPicPr preferRelativeResize="0"/>
          <p:nvPr/>
        </p:nvPicPr>
        <p:blipFill>
          <a:blip r:embed="rId3">
            <a:alphaModFix/>
          </a:blip>
          <a:stretch>
            <a:fillRect/>
          </a:stretch>
        </p:blipFill>
        <p:spPr>
          <a:xfrm>
            <a:off x="6225100" y="1488350"/>
            <a:ext cx="2358650" cy="15737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5D0D0"/>
            </a:gs>
            <a:gs pos="100000">
              <a:srgbClr val="D96868"/>
            </a:gs>
          </a:gsLst>
          <a:lin ang="5400012" scaled="0"/>
        </a:gradFill>
      </p:bgPr>
    </p:bg>
    <p:spTree>
      <p:nvGrpSpPr>
        <p:cNvPr id="227" name="Shape 227"/>
        <p:cNvGrpSpPr/>
        <p:nvPr/>
      </p:nvGrpSpPr>
      <p:grpSpPr>
        <a:xfrm>
          <a:off x="0" y="0"/>
          <a:ext cx="0" cy="0"/>
          <a:chOff x="0" y="0"/>
          <a:chExt cx="0" cy="0"/>
        </a:xfrm>
      </p:grpSpPr>
      <p:sp>
        <p:nvSpPr>
          <p:cNvPr id="228" name="Shape 228"/>
          <p:cNvSpPr txBox="1"/>
          <p:nvPr>
            <p:ph type="title"/>
          </p:nvPr>
        </p:nvSpPr>
        <p:spPr>
          <a:xfrm>
            <a:off x="2420625" y="451100"/>
            <a:ext cx="63216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Timeline</a:t>
            </a:r>
            <a:endParaRPr/>
          </a:p>
        </p:txBody>
      </p:sp>
      <p:cxnSp>
        <p:nvCxnSpPr>
          <p:cNvPr id="229" name="Shape 229"/>
          <p:cNvCxnSpPr/>
          <p:nvPr/>
        </p:nvCxnSpPr>
        <p:spPr>
          <a:xfrm>
            <a:off x="103500" y="2679200"/>
            <a:ext cx="8937000" cy="0"/>
          </a:xfrm>
          <a:prstGeom prst="straightConnector1">
            <a:avLst/>
          </a:prstGeom>
          <a:noFill/>
          <a:ln cap="flat" cmpd="sng" w="9525">
            <a:solidFill>
              <a:schemeClr val="dk2"/>
            </a:solidFill>
            <a:prstDash val="solid"/>
            <a:round/>
            <a:headEnd len="med" w="med" type="none"/>
            <a:tailEnd len="med" w="med" type="none"/>
          </a:ln>
        </p:spPr>
      </p:cxnSp>
      <p:sp>
        <p:nvSpPr>
          <p:cNvPr id="230" name="Shape 230"/>
          <p:cNvSpPr txBox="1"/>
          <p:nvPr/>
        </p:nvSpPr>
        <p:spPr>
          <a:xfrm>
            <a:off x="218675" y="1541325"/>
            <a:ext cx="1217100" cy="3408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May: Get Approved</a:t>
            </a:r>
            <a:endParaRPr/>
          </a:p>
        </p:txBody>
      </p:sp>
      <p:sp>
        <p:nvSpPr>
          <p:cNvPr id="231" name="Shape 231"/>
          <p:cNvSpPr/>
          <p:nvPr/>
        </p:nvSpPr>
        <p:spPr>
          <a:xfrm rot="8243621">
            <a:off x="141033" y="1312363"/>
            <a:ext cx="1112330" cy="1140987"/>
          </a:xfrm>
          <a:prstGeom prst="teardrop">
            <a:avLst>
              <a:gd fmla="val 100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lgn="ctr">
              <a:spcBef>
                <a:spcPts val="0"/>
              </a:spcBef>
              <a:spcAft>
                <a:spcPts val="0"/>
              </a:spcAft>
              <a:buNone/>
            </a:pPr>
            <a:r>
              <a:t/>
            </a:r>
            <a:endParaRPr/>
          </a:p>
        </p:txBody>
      </p:sp>
      <p:sp>
        <p:nvSpPr>
          <p:cNvPr id="232" name="Shape 232"/>
          <p:cNvSpPr/>
          <p:nvPr/>
        </p:nvSpPr>
        <p:spPr>
          <a:xfrm rot="-2700000">
            <a:off x="1162055" y="2993491"/>
            <a:ext cx="1461590" cy="1432315"/>
          </a:xfrm>
          <a:prstGeom prst="teardrop">
            <a:avLst>
              <a:gd fmla="val 100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33" name="Shape 233"/>
          <p:cNvSpPr txBox="1"/>
          <p:nvPr/>
        </p:nvSpPr>
        <p:spPr>
          <a:xfrm>
            <a:off x="1254150" y="2992950"/>
            <a:ext cx="1277400" cy="2853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lang="en" sz="1200">
                <a:latin typeface="Times New Roman"/>
                <a:ea typeface="Times New Roman"/>
                <a:cs typeface="Times New Roman"/>
                <a:sym typeface="Times New Roman"/>
              </a:rPr>
              <a:t>June: Confirm Mentors, Order Materials, Create a Blueprint (CAD Drawing) for Prototype</a:t>
            </a:r>
            <a:endParaRPr sz="1200">
              <a:latin typeface="Times New Roman"/>
              <a:ea typeface="Times New Roman"/>
              <a:cs typeface="Times New Roman"/>
              <a:sym typeface="Times New Roman"/>
            </a:endParaRPr>
          </a:p>
        </p:txBody>
      </p:sp>
      <p:sp>
        <p:nvSpPr>
          <p:cNvPr id="234" name="Shape 234"/>
          <p:cNvSpPr/>
          <p:nvPr/>
        </p:nvSpPr>
        <p:spPr>
          <a:xfrm rot="8100000">
            <a:off x="2550040" y="938564"/>
            <a:ext cx="1429770" cy="1438679"/>
          </a:xfrm>
          <a:prstGeom prst="teardrop">
            <a:avLst>
              <a:gd fmla="val 100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35" name="Shape 235"/>
          <p:cNvSpPr txBox="1"/>
          <p:nvPr/>
        </p:nvSpPr>
        <p:spPr>
          <a:xfrm>
            <a:off x="2746350" y="1046900"/>
            <a:ext cx="1217100" cy="15198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1200">
                <a:latin typeface="Times New Roman"/>
                <a:ea typeface="Times New Roman"/>
                <a:cs typeface="Times New Roman"/>
                <a:sym typeface="Times New Roman"/>
              </a:rPr>
              <a:t>Summer:</a:t>
            </a:r>
            <a:r>
              <a:rPr lang="en"/>
              <a:t> </a:t>
            </a:r>
            <a:r>
              <a:rPr lang="en" sz="1200">
                <a:latin typeface="Times New Roman"/>
                <a:ea typeface="Times New Roman"/>
                <a:cs typeface="Times New Roman"/>
                <a:sym typeface="Times New Roman"/>
              </a:rPr>
              <a:t>Meet with out-of-school mentors and continue further research</a:t>
            </a:r>
            <a:endParaRPr sz="1200">
              <a:latin typeface="Times New Roman"/>
              <a:ea typeface="Times New Roman"/>
              <a:cs typeface="Times New Roman"/>
              <a:sym typeface="Times New Roman"/>
            </a:endParaRPr>
          </a:p>
        </p:txBody>
      </p:sp>
      <p:sp>
        <p:nvSpPr>
          <p:cNvPr id="236" name="Shape 236"/>
          <p:cNvSpPr/>
          <p:nvPr/>
        </p:nvSpPr>
        <p:spPr>
          <a:xfrm rot="-2700000">
            <a:off x="3865950" y="2957866"/>
            <a:ext cx="1499349" cy="1503592"/>
          </a:xfrm>
          <a:prstGeom prst="teardrop">
            <a:avLst>
              <a:gd fmla="val 100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37" name="Shape 237"/>
          <p:cNvSpPr txBox="1"/>
          <p:nvPr/>
        </p:nvSpPr>
        <p:spPr>
          <a:xfrm>
            <a:off x="4071675" y="3088275"/>
            <a:ext cx="1217100" cy="4182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1200">
                <a:latin typeface="Times New Roman"/>
                <a:ea typeface="Times New Roman"/>
                <a:cs typeface="Times New Roman"/>
                <a:sym typeface="Times New Roman"/>
              </a:rPr>
              <a:t>September: Begin constructing </a:t>
            </a:r>
            <a:r>
              <a:rPr lang="en" sz="1200">
                <a:latin typeface="Times New Roman"/>
                <a:ea typeface="Times New Roman"/>
                <a:cs typeface="Times New Roman"/>
                <a:sym typeface="Times New Roman"/>
              </a:rPr>
              <a:t>prototype and meet with school mentors</a:t>
            </a:r>
            <a:endParaRPr sz="1200">
              <a:latin typeface="Times New Roman"/>
              <a:ea typeface="Times New Roman"/>
              <a:cs typeface="Times New Roman"/>
              <a:sym typeface="Times New Roman"/>
            </a:endParaRPr>
          </a:p>
        </p:txBody>
      </p:sp>
      <p:sp>
        <p:nvSpPr>
          <p:cNvPr id="238" name="Shape 238"/>
          <p:cNvSpPr/>
          <p:nvPr/>
        </p:nvSpPr>
        <p:spPr>
          <a:xfrm rot="8100000">
            <a:off x="5476360" y="878336"/>
            <a:ext cx="1424679" cy="1519714"/>
          </a:xfrm>
          <a:prstGeom prst="teardrop">
            <a:avLst>
              <a:gd fmla="val 100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39" name="Shape 239"/>
          <p:cNvSpPr txBox="1"/>
          <p:nvPr/>
        </p:nvSpPr>
        <p:spPr>
          <a:xfrm>
            <a:off x="5580150" y="1272600"/>
            <a:ext cx="1217100" cy="5133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1200">
                <a:latin typeface="Times New Roman"/>
                <a:ea typeface="Times New Roman"/>
                <a:cs typeface="Times New Roman"/>
                <a:sym typeface="Times New Roman"/>
              </a:rPr>
              <a:t>January: Finish prototype and try to maximize electrical output</a:t>
            </a:r>
            <a:endParaRPr sz="1200">
              <a:latin typeface="Times New Roman"/>
              <a:ea typeface="Times New Roman"/>
              <a:cs typeface="Times New Roman"/>
              <a:sym typeface="Times New Roman"/>
            </a:endParaRPr>
          </a:p>
        </p:txBody>
      </p:sp>
      <p:sp>
        <p:nvSpPr>
          <p:cNvPr id="240" name="Shape 240"/>
          <p:cNvSpPr/>
          <p:nvPr/>
        </p:nvSpPr>
        <p:spPr>
          <a:xfrm rot="-2700000">
            <a:off x="6953774" y="2932224"/>
            <a:ext cx="1223153" cy="1225275"/>
          </a:xfrm>
          <a:prstGeom prst="teardrop">
            <a:avLst>
              <a:gd fmla="val 100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41" name="Shape 241"/>
          <p:cNvSpPr txBox="1"/>
          <p:nvPr/>
        </p:nvSpPr>
        <p:spPr>
          <a:xfrm>
            <a:off x="7038200" y="3088275"/>
            <a:ext cx="1179000" cy="6354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1200">
                <a:latin typeface="Times New Roman"/>
                <a:ea typeface="Times New Roman"/>
                <a:cs typeface="Times New Roman"/>
                <a:sym typeface="Times New Roman"/>
              </a:rPr>
              <a:t>March: Finish my Capstone and make final presentation</a:t>
            </a:r>
            <a:endParaRPr sz="1200">
              <a:latin typeface="Times New Roman"/>
              <a:ea typeface="Times New Roman"/>
              <a:cs typeface="Times New Roman"/>
              <a:sym typeface="Times New Roman"/>
            </a:endParaRPr>
          </a:p>
        </p:txBody>
      </p:sp>
      <p:sp>
        <p:nvSpPr>
          <p:cNvPr id="242" name="Shape 242"/>
          <p:cNvSpPr/>
          <p:nvPr/>
        </p:nvSpPr>
        <p:spPr>
          <a:xfrm rot="8100000">
            <a:off x="7728250" y="1080056"/>
            <a:ext cx="1267701" cy="1348311"/>
          </a:xfrm>
          <a:prstGeom prst="teardrop">
            <a:avLst>
              <a:gd fmla="val 100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43" name="Shape 243"/>
          <p:cNvSpPr txBox="1"/>
          <p:nvPr/>
        </p:nvSpPr>
        <p:spPr>
          <a:xfrm>
            <a:off x="7748375" y="1372150"/>
            <a:ext cx="1217100" cy="5715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lang="en"/>
              <a:t>May: Final Presentation</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 name="Shape 247"/>
        <p:cNvGrpSpPr/>
        <p:nvPr/>
      </p:nvGrpSpPr>
      <p:grpSpPr>
        <a:xfrm>
          <a:off x="0" y="0"/>
          <a:ext cx="0" cy="0"/>
          <a:chOff x="0" y="0"/>
          <a:chExt cx="0" cy="0"/>
        </a:xfrm>
      </p:grpSpPr>
      <p:sp>
        <p:nvSpPr>
          <p:cNvPr id="248" name="Shape 248"/>
          <p:cNvSpPr txBox="1"/>
          <p:nvPr>
            <p:ph type="title"/>
          </p:nvPr>
        </p:nvSpPr>
        <p:spPr>
          <a:xfrm>
            <a:off x="406425" y="1806825"/>
            <a:ext cx="8296800" cy="15420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en"/>
              <a:t>Thank You</a:t>
            </a:r>
            <a:endParaRPr/>
          </a:p>
          <a:p>
            <a:pPr indent="0" lvl="0" marL="0">
              <a:spcBef>
                <a:spcPts val="0"/>
              </a:spcBef>
              <a:spcAft>
                <a:spcPts val="0"/>
              </a:spcAft>
              <a:buNone/>
            </a:pPr>
            <a:r>
              <a:rPr lang="en"/>
              <a:t>Questions?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53DDD4"/>
            </a:gs>
            <a:gs pos="100000">
              <a:srgbClr val="238B84"/>
            </a:gs>
          </a:gsLst>
          <a:path path="circle">
            <a:fillToRect b="50%" l="50%" r="50%" t="50%"/>
          </a:path>
          <a:tileRect/>
        </a:gradFill>
      </p:bgPr>
    </p:bg>
    <p:spTree>
      <p:nvGrpSpPr>
        <p:cNvPr id="252" name="Shape 252"/>
        <p:cNvGrpSpPr/>
        <p:nvPr/>
      </p:nvGrpSpPr>
      <p:grpSpPr>
        <a:xfrm>
          <a:off x="0" y="0"/>
          <a:ext cx="0" cy="0"/>
          <a:chOff x="0" y="0"/>
          <a:chExt cx="0" cy="0"/>
        </a:xfrm>
      </p:grpSpPr>
      <p:sp>
        <p:nvSpPr>
          <p:cNvPr id="253" name="Shape 253"/>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Sources</a:t>
            </a:r>
            <a:endParaRPr/>
          </a:p>
        </p:txBody>
      </p:sp>
      <p:sp>
        <p:nvSpPr>
          <p:cNvPr id="254" name="Shape 254"/>
          <p:cNvSpPr txBox="1"/>
          <p:nvPr>
            <p:ph idx="1" type="body"/>
          </p:nvPr>
        </p:nvSpPr>
        <p:spPr>
          <a:xfrm>
            <a:off x="2354600" y="1272000"/>
            <a:ext cx="6321600" cy="2317200"/>
          </a:xfrm>
          <a:prstGeom prst="rect">
            <a:avLst/>
          </a:prstGeom>
        </p:spPr>
        <p:txBody>
          <a:bodyPr anchorCtr="0" anchor="t" bIns="91425" lIns="91425" spcFirstLastPara="1" rIns="91425" wrap="square" tIns="91425">
            <a:noAutofit/>
          </a:bodyPr>
          <a:lstStyle/>
          <a:p>
            <a:pPr indent="-304800" lvl="0" marL="457200" rtl="0">
              <a:lnSpc>
                <a:spcPct val="200000"/>
              </a:lnSpc>
              <a:spcBef>
                <a:spcPts val="0"/>
              </a:spcBef>
              <a:spcAft>
                <a:spcPts val="0"/>
              </a:spcAft>
              <a:buSzPts val="1200"/>
              <a:buFont typeface="Times New Roman"/>
              <a:buChar char="●"/>
            </a:pPr>
            <a:r>
              <a:rPr lang="en" sz="1200" u="sng">
                <a:solidFill>
                  <a:srgbClr val="1155CC"/>
                </a:solidFill>
                <a:latin typeface="Times New Roman"/>
                <a:ea typeface="Times New Roman"/>
                <a:cs typeface="Times New Roman"/>
                <a:sym typeface="Times New Roman"/>
                <a:hlinkClick r:id="rId3"/>
              </a:rPr>
              <a:t>https://www.britannica.com/science/Seebeck-effect</a:t>
            </a:r>
            <a:endParaRPr sz="1200">
              <a:latin typeface="Times New Roman"/>
              <a:ea typeface="Times New Roman"/>
              <a:cs typeface="Times New Roman"/>
              <a:sym typeface="Times New Roman"/>
            </a:endParaRPr>
          </a:p>
          <a:p>
            <a:pPr indent="-304800" lvl="0" marL="457200" rtl="0">
              <a:lnSpc>
                <a:spcPct val="200000"/>
              </a:lnSpc>
              <a:spcBef>
                <a:spcPts val="0"/>
              </a:spcBef>
              <a:spcAft>
                <a:spcPts val="0"/>
              </a:spcAft>
              <a:buSzPts val="1200"/>
              <a:buFont typeface="Times New Roman"/>
              <a:buChar char="●"/>
            </a:pPr>
            <a:r>
              <a:rPr lang="en" sz="1200" u="sng">
                <a:solidFill>
                  <a:srgbClr val="1155CC"/>
                </a:solidFill>
                <a:latin typeface="Times New Roman"/>
                <a:ea typeface="Times New Roman"/>
                <a:cs typeface="Times New Roman"/>
                <a:sym typeface="Times New Roman"/>
                <a:hlinkClick r:id="rId4"/>
              </a:rPr>
              <a:t>https://en.wikipedia.org/wiki/Thermoelectric_generator</a:t>
            </a:r>
            <a:endParaRPr sz="1200">
              <a:latin typeface="Times New Roman"/>
              <a:ea typeface="Times New Roman"/>
              <a:cs typeface="Times New Roman"/>
              <a:sym typeface="Times New Roman"/>
            </a:endParaRPr>
          </a:p>
          <a:p>
            <a:pPr indent="-304800" lvl="0" marL="457200" rtl="0">
              <a:lnSpc>
                <a:spcPct val="200000"/>
              </a:lnSpc>
              <a:spcBef>
                <a:spcPts val="0"/>
              </a:spcBef>
              <a:spcAft>
                <a:spcPts val="0"/>
              </a:spcAft>
              <a:buSzPts val="1200"/>
              <a:buFont typeface="Times New Roman"/>
              <a:buChar char="●"/>
            </a:pPr>
            <a:r>
              <a:rPr lang="en" sz="1200" u="sng">
                <a:solidFill>
                  <a:srgbClr val="1155CC"/>
                </a:solidFill>
                <a:latin typeface="Times New Roman"/>
                <a:ea typeface="Times New Roman"/>
                <a:cs typeface="Times New Roman"/>
                <a:sym typeface="Times New Roman"/>
                <a:hlinkClick r:id="rId5"/>
              </a:rPr>
              <a:t>https://www.sciencedirect.com/science/article/pii/S1359431114004645</a:t>
            </a:r>
            <a:endParaRPr sz="1200">
              <a:latin typeface="Times New Roman"/>
              <a:ea typeface="Times New Roman"/>
              <a:cs typeface="Times New Roman"/>
              <a:sym typeface="Times New Roman"/>
            </a:endParaRPr>
          </a:p>
          <a:p>
            <a:pPr indent="-304800" lvl="0" marL="457200" rtl="0">
              <a:lnSpc>
                <a:spcPct val="200000"/>
              </a:lnSpc>
              <a:spcBef>
                <a:spcPts val="0"/>
              </a:spcBef>
              <a:spcAft>
                <a:spcPts val="0"/>
              </a:spcAft>
              <a:buSzPts val="1200"/>
              <a:buFont typeface="Times New Roman"/>
              <a:buChar char="●"/>
            </a:pPr>
            <a:r>
              <a:rPr lang="en" sz="1200" u="sng">
                <a:solidFill>
                  <a:srgbClr val="1155CC"/>
                </a:solidFill>
                <a:latin typeface="Times New Roman"/>
                <a:ea typeface="Times New Roman"/>
                <a:cs typeface="Times New Roman"/>
                <a:sym typeface="Times New Roman"/>
                <a:hlinkClick r:id="rId6"/>
              </a:rPr>
              <a:t>https://physicsworld.com/a/new-generator-creates-electricity-directly-from-heat/</a:t>
            </a:r>
            <a:endParaRPr sz="1200">
              <a:latin typeface="Times New Roman"/>
              <a:ea typeface="Times New Roman"/>
              <a:cs typeface="Times New Roman"/>
              <a:sym typeface="Times New Roman"/>
            </a:endParaRPr>
          </a:p>
          <a:p>
            <a:pPr indent="-304800" lvl="0" marL="457200" rtl="0">
              <a:lnSpc>
                <a:spcPct val="200000"/>
              </a:lnSpc>
              <a:spcBef>
                <a:spcPts val="0"/>
              </a:spcBef>
              <a:spcAft>
                <a:spcPts val="0"/>
              </a:spcAft>
              <a:buSzPts val="1200"/>
              <a:buFont typeface="Times New Roman"/>
              <a:buChar char="●"/>
            </a:pPr>
            <a:r>
              <a:rPr lang="en" sz="1200" u="sng">
                <a:solidFill>
                  <a:srgbClr val="1155CC"/>
                </a:solidFill>
                <a:latin typeface="Times New Roman"/>
                <a:ea typeface="Times New Roman"/>
                <a:cs typeface="Times New Roman"/>
                <a:sym typeface="Times New Roman"/>
                <a:hlinkClick r:id="rId7"/>
              </a:rPr>
              <a:t>https://www.npr.org/sections/alltechconsidered/2015/08/20/432738291/a-lot-of-heat-is-wasted-so-why-not-convert-it-into-power</a:t>
            </a:r>
            <a:endParaRPr sz="1200">
              <a:latin typeface="Times New Roman"/>
              <a:ea typeface="Times New Roman"/>
              <a:cs typeface="Times New Roman"/>
              <a:sym typeface="Times New Roman"/>
            </a:endParaRPr>
          </a:p>
          <a:p>
            <a:pPr indent="-304800" lvl="0" marL="457200" rtl="0">
              <a:lnSpc>
                <a:spcPct val="200000"/>
              </a:lnSpc>
              <a:spcBef>
                <a:spcPts val="0"/>
              </a:spcBef>
              <a:spcAft>
                <a:spcPts val="0"/>
              </a:spcAft>
              <a:buSzPts val="1200"/>
              <a:buFont typeface="Times New Roman"/>
              <a:buChar char="●"/>
            </a:pPr>
            <a:r>
              <a:rPr lang="en" sz="1200" u="sng">
                <a:solidFill>
                  <a:srgbClr val="1155CC"/>
                </a:solidFill>
                <a:latin typeface="Times New Roman"/>
                <a:ea typeface="Times New Roman"/>
                <a:cs typeface="Times New Roman"/>
                <a:sym typeface="Times New Roman"/>
                <a:hlinkClick r:id="rId8"/>
              </a:rPr>
              <a:t>https://www.alphabetenergy.com/how-thermoelectrics-work/</a:t>
            </a:r>
            <a:endParaRPr sz="1200">
              <a:latin typeface="Times New Roman"/>
              <a:ea typeface="Times New Roman"/>
              <a:cs typeface="Times New Roman"/>
              <a:sym typeface="Times New Roman"/>
            </a:endParaRPr>
          </a:p>
          <a:p>
            <a:pPr indent="-304800" lvl="0" marL="457200" rtl="0">
              <a:lnSpc>
                <a:spcPct val="200000"/>
              </a:lnSpc>
              <a:spcBef>
                <a:spcPts val="0"/>
              </a:spcBef>
              <a:spcAft>
                <a:spcPts val="0"/>
              </a:spcAft>
              <a:buSzPts val="1200"/>
              <a:buFont typeface="Times New Roman"/>
              <a:buChar char="●"/>
            </a:pPr>
            <a:r>
              <a:rPr lang="en" sz="1200" u="sng">
                <a:solidFill>
                  <a:srgbClr val="1155CC"/>
                </a:solidFill>
                <a:latin typeface="Times New Roman"/>
                <a:ea typeface="Times New Roman"/>
                <a:cs typeface="Times New Roman"/>
                <a:sym typeface="Times New Roman"/>
                <a:hlinkClick r:id="rId9"/>
              </a:rPr>
              <a:t>http://www.tegpower.com/</a:t>
            </a:r>
            <a:endParaRPr sz="1200">
              <a:latin typeface="Times New Roman"/>
              <a:ea typeface="Times New Roman"/>
              <a:cs typeface="Times New Roman"/>
              <a:sym typeface="Times New Roman"/>
            </a:endParaRPr>
          </a:p>
          <a:p>
            <a:pPr indent="-304800" lvl="0" marL="457200" rtl="0">
              <a:lnSpc>
                <a:spcPct val="200000"/>
              </a:lnSpc>
              <a:spcBef>
                <a:spcPts val="0"/>
              </a:spcBef>
              <a:spcAft>
                <a:spcPts val="0"/>
              </a:spcAft>
              <a:buSzPts val="1200"/>
              <a:buFont typeface="Times New Roman"/>
              <a:buChar char="●"/>
            </a:pPr>
            <a:r>
              <a:rPr lang="en" sz="1200" u="sng">
                <a:solidFill>
                  <a:srgbClr val="1155CC"/>
                </a:solidFill>
                <a:latin typeface="Times New Roman"/>
                <a:ea typeface="Times New Roman"/>
                <a:cs typeface="Times New Roman"/>
                <a:sym typeface="Times New Roman"/>
                <a:hlinkClick r:id="rId10"/>
              </a:rPr>
              <a:t>http://www.lenr-canr.org/acrobat/Hagelsteinthermaltoe.pdf</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noFill/>
      </p:bgPr>
    </p:bg>
    <p:spTree>
      <p:nvGrpSpPr>
        <p:cNvPr id="77" name="Shape 77"/>
        <p:cNvGrpSpPr/>
        <p:nvPr/>
      </p:nvGrpSpPr>
      <p:grpSpPr>
        <a:xfrm>
          <a:off x="0" y="0"/>
          <a:ext cx="0" cy="0"/>
          <a:chOff x="0" y="0"/>
          <a:chExt cx="0" cy="0"/>
        </a:xfrm>
      </p:grpSpPr>
      <p:pic>
        <p:nvPicPr>
          <p:cNvPr id="78" name="Shape 78"/>
          <p:cNvPicPr preferRelativeResize="0"/>
          <p:nvPr/>
        </p:nvPicPr>
        <p:blipFill>
          <a:blip r:embed="rId3">
            <a:alphaModFix amt="68000"/>
          </a:blip>
          <a:stretch>
            <a:fillRect/>
          </a:stretch>
        </p:blipFill>
        <p:spPr>
          <a:xfrm>
            <a:off x="0" y="0"/>
            <a:ext cx="9144000" cy="5143499"/>
          </a:xfrm>
          <a:prstGeom prst="rect">
            <a:avLst/>
          </a:prstGeom>
          <a:noFill/>
          <a:ln>
            <a:noFill/>
          </a:ln>
        </p:spPr>
      </p:pic>
      <p:sp>
        <p:nvSpPr>
          <p:cNvPr id="79" name="Shape 79"/>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Problem</a:t>
            </a:r>
            <a:endParaRPr/>
          </a:p>
        </p:txBody>
      </p:sp>
      <p:sp>
        <p:nvSpPr>
          <p:cNvPr id="80" name="Shape 80"/>
          <p:cNvSpPr txBox="1"/>
          <p:nvPr>
            <p:ph idx="1" type="body"/>
          </p:nvPr>
        </p:nvSpPr>
        <p:spPr>
          <a:xfrm>
            <a:off x="652100" y="1211350"/>
            <a:ext cx="8028000" cy="30027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en"/>
              <a:t>Campers rely on battery packs to charge their devices, but they only provide a limited source of electricity</a:t>
            </a:r>
            <a:endParaRPr/>
          </a:p>
          <a:p>
            <a:pPr indent="-342900" lvl="0" marL="457200" rtl="0">
              <a:spcBef>
                <a:spcPts val="0"/>
              </a:spcBef>
              <a:spcAft>
                <a:spcPts val="0"/>
              </a:spcAft>
              <a:buSzPts val="1800"/>
              <a:buChar char="●"/>
            </a:pPr>
            <a:r>
              <a:rPr lang="en"/>
              <a:t>An average $10 battery charger only charges two iPhones  </a:t>
            </a:r>
            <a:endParaRPr/>
          </a:p>
          <a:p>
            <a:pPr indent="0" lvl="0" marL="0" rtl="0">
              <a:spcBef>
                <a:spcPts val="1600"/>
              </a:spcBef>
              <a:spcAft>
                <a:spcPts val="1600"/>
              </a:spcAft>
              <a:buNone/>
            </a:pPr>
            <a:r>
              <a:t/>
            </a:r>
            <a:endParaRPr/>
          </a:p>
        </p:txBody>
      </p:sp>
      <p:pic>
        <p:nvPicPr>
          <p:cNvPr id="81" name="Shape 81"/>
          <p:cNvPicPr preferRelativeResize="0"/>
          <p:nvPr/>
        </p:nvPicPr>
        <p:blipFill>
          <a:blip r:embed="rId4">
            <a:alphaModFix/>
          </a:blip>
          <a:stretch>
            <a:fillRect/>
          </a:stretch>
        </p:blipFill>
        <p:spPr>
          <a:xfrm>
            <a:off x="5162600" y="2856575"/>
            <a:ext cx="2964576" cy="171945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 name="Shape 85"/>
        <p:cNvGrpSpPr/>
        <p:nvPr/>
      </p:nvGrpSpPr>
      <p:grpSpPr>
        <a:xfrm>
          <a:off x="0" y="0"/>
          <a:ext cx="0" cy="0"/>
          <a:chOff x="0" y="0"/>
          <a:chExt cx="0" cy="0"/>
        </a:xfrm>
      </p:grpSpPr>
      <p:sp>
        <p:nvSpPr>
          <p:cNvPr id="86" name="Shape 86"/>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What</a:t>
            </a:r>
            <a:r>
              <a:rPr lang="en"/>
              <a:t> is it?</a:t>
            </a:r>
            <a:endParaRPr/>
          </a:p>
        </p:txBody>
      </p:sp>
      <p:sp>
        <p:nvSpPr>
          <p:cNvPr id="87" name="Shape 87"/>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en"/>
              <a:t>A water bottle sleeve that can generate electricity when any </a:t>
            </a:r>
            <a:r>
              <a:rPr lang="en"/>
              <a:t>boiled</a:t>
            </a:r>
            <a:r>
              <a:rPr lang="en"/>
              <a:t> liquid is poured into the bottle</a:t>
            </a:r>
            <a:endParaRPr/>
          </a:p>
          <a:p>
            <a:pPr indent="-317500" lvl="1" marL="914400" rtl="0">
              <a:spcBef>
                <a:spcPts val="0"/>
              </a:spcBef>
              <a:spcAft>
                <a:spcPts val="0"/>
              </a:spcAft>
              <a:buSzPts val="1400"/>
              <a:buChar char="○"/>
            </a:pPr>
            <a:r>
              <a:rPr lang="en"/>
              <a:t>The heat generated from the liquid transforms into electricity</a:t>
            </a:r>
            <a:endParaRPr/>
          </a:p>
          <a:p>
            <a:pPr indent="-342900" lvl="0" marL="457200" rtl="0">
              <a:spcBef>
                <a:spcPts val="0"/>
              </a:spcBef>
              <a:spcAft>
                <a:spcPts val="0"/>
              </a:spcAft>
              <a:buSzPts val="1800"/>
              <a:buChar char="●"/>
            </a:pPr>
            <a:r>
              <a:rPr lang="en"/>
              <a:t>Turns any bottle into a thermoelectric generator</a:t>
            </a:r>
            <a:endParaRPr/>
          </a:p>
        </p:txBody>
      </p:sp>
      <p:pic>
        <p:nvPicPr>
          <p:cNvPr id="88" name="Shape 88"/>
          <p:cNvPicPr preferRelativeResize="0"/>
          <p:nvPr/>
        </p:nvPicPr>
        <p:blipFill>
          <a:blip r:embed="rId3">
            <a:alphaModFix/>
          </a:blip>
          <a:stretch>
            <a:fillRect/>
          </a:stretch>
        </p:blipFill>
        <p:spPr>
          <a:xfrm>
            <a:off x="779230" y="3641393"/>
            <a:ext cx="869325" cy="869350"/>
          </a:xfrm>
          <a:prstGeom prst="rect">
            <a:avLst/>
          </a:prstGeom>
          <a:noFill/>
          <a:ln>
            <a:noFill/>
          </a:ln>
        </p:spPr>
      </p:pic>
      <p:pic>
        <p:nvPicPr>
          <p:cNvPr id="89" name="Shape 89"/>
          <p:cNvPicPr preferRelativeResize="0"/>
          <p:nvPr/>
        </p:nvPicPr>
        <p:blipFill>
          <a:blip r:embed="rId4">
            <a:alphaModFix/>
          </a:blip>
          <a:stretch>
            <a:fillRect/>
          </a:stretch>
        </p:blipFill>
        <p:spPr>
          <a:xfrm>
            <a:off x="214600" y="1375075"/>
            <a:ext cx="1998575" cy="22127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93" name="Shape 93"/>
        <p:cNvGrpSpPr/>
        <p:nvPr/>
      </p:nvGrpSpPr>
      <p:grpSpPr>
        <a:xfrm>
          <a:off x="0" y="0"/>
          <a:ext cx="0" cy="0"/>
          <a:chOff x="0" y="0"/>
          <a:chExt cx="0" cy="0"/>
        </a:xfrm>
      </p:grpSpPr>
      <p:sp>
        <p:nvSpPr>
          <p:cNvPr id="94" name="Shape 94"/>
          <p:cNvSpPr txBox="1"/>
          <p:nvPr>
            <p:ph type="title"/>
          </p:nvPr>
        </p:nvSpPr>
        <p:spPr>
          <a:xfrm>
            <a:off x="1241525" y="575950"/>
            <a:ext cx="74802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What is a Thermoelectric Generator?</a:t>
            </a:r>
            <a:endParaRPr/>
          </a:p>
        </p:txBody>
      </p:sp>
      <p:sp>
        <p:nvSpPr>
          <p:cNvPr id="95" name="Shape 95"/>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b="1" lang="en"/>
              <a:t>Uses temperature difference to </a:t>
            </a:r>
            <a:r>
              <a:rPr b="1" lang="en"/>
              <a:t>transport</a:t>
            </a:r>
            <a:r>
              <a:rPr b="1" lang="en"/>
              <a:t> electrons</a:t>
            </a:r>
            <a:endParaRPr b="1"/>
          </a:p>
          <a:p>
            <a:pPr indent="-317500" lvl="1" marL="914400" rtl="0">
              <a:spcBef>
                <a:spcPts val="0"/>
              </a:spcBef>
              <a:spcAft>
                <a:spcPts val="0"/>
              </a:spcAft>
              <a:buSzPts val="1400"/>
              <a:buChar char="○"/>
            </a:pPr>
            <a:r>
              <a:rPr b="1" lang="en"/>
              <a:t>Creating usable </a:t>
            </a:r>
            <a:r>
              <a:rPr b="1" lang="en"/>
              <a:t>electricity</a:t>
            </a:r>
            <a:endParaRPr b="1"/>
          </a:p>
          <a:p>
            <a:pPr indent="-342900" lvl="0" marL="457200" rtl="0">
              <a:spcBef>
                <a:spcPts val="0"/>
              </a:spcBef>
              <a:spcAft>
                <a:spcPts val="0"/>
              </a:spcAft>
              <a:buSzPts val="1800"/>
              <a:buChar char="●"/>
            </a:pPr>
            <a:r>
              <a:rPr b="1" lang="en"/>
              <a:t>Greater the temperature gradient, greater the electrical output</a:t>
            </a:r>
            <a:endParaRPr b="1"/>
          </a:p>
          <a:p>
            <a:pPr indent="0" lvl="0" marL="0" rtl="0">
              <a:spcBef>
                <a:spcPts val="1600"/>
              </a:spcBef>
              <a:spcAft>
                <a:spcPts val="1600"/>
              </a:spcAft>
              <a:buNone/>
            </a:pPr>
            <a:r>
              <a:t/>
            </a:r>
            <a:endParaRPr/>
          </a:p>
        </p:txBody>
      </p:sp>
      <p:pic>
        <p:nvPicPr>
          <p:cNvPr id="96" name="Shape 96"/>
          <p:cNvPicPr preferRelativeResize="0"/>
          <p:nvPr/>
        </p:nvPicPr>
        <p:blipFill>
          <a:blip r:embed="rId4">
            <a:alphaModFix/>
          </a:blip>
          <a:stretch>
            <a:fillRect/>
          </a:stretch>
        </p:blipFill>
        <p:spPr>
          <a:xfrm>
            <a:off x="73025" y="1884788"/>
            <a:ext cx="2432575" cy="1932175"/>
          </a:xfrm>
          <a:prstGeom prst="rect">
            <a:avLst/>
          </a:prstGeom>
          <a:noFill/>
          <a:ln>
            <a:noFill/>
          </a:ln>
        </p:spPr>
      </p:pic>
      <p:sp>
        <p:nvSpPr>
          <p:cNvPr id="97" name="Shape 97"/>
          <p:cNvSpPr txBox="1"/>
          <p:nvPr/>
        </p:nvSpPr>
        <p:spPr>
          <a:xfrm>
            <a:off x="138013" y="3816975"/>
            <a:ext cx="1985400" cy="4194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b="1" lang="en" sz="1200">
                <a:latin typeface="Lato"/>
                <a:ea typeface="Lato"/>
                <a:cs typeface="Lato"/>
                <a:sym typeface="Lato"/>
              </a:rPr>
              <a:t>Seebeck Effect</a:t>
            </a:r>
            <a:endParaRPr b="1" sz="1200">
              <a:latin typeface="Lato"/>
              <a:ea typeface="Lato"/>
              <a:cs typeface="Lato"/>
              <a:sym typeface="La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A83E"/>
            </a:gs>
            <a:gs pos="100000">
              <a:srgbClr val="B46607"/>
            </a:gs>
          </a:gsLst>
          <a:path path="circle">
            <a:fillToRect b="50%" l="50%" r="50%" t="50%"/>
          </a:path>
          <a:tileRect/>
        </a:gradFill>
      </p:bgPr>
    </p:bg>
    <p:spTree>
      <p:nvGrpSpPr>
        <p:cNvPr id="101" name="Shape 101"/>
        <p:cNvGrpSpPr/>
        <p:nvPr/>
      </p:nvGrpSpPr>
      <p:grpSpPr>
        <a:xfrm>
          <a:off x="0" y="0"/>
          <a:ext cx="0" cy="0"/>
          <a:chOff x="0" y="0"/>
          <a:chExt cx="0" cy="0"/>
        </a:xfrm>
      </p:grpSpPr>
      <p:sp>
        <p:nvSpPr>
          <p:cNvPr id="102" name="Shape 102"/>
          <p:cNvSpPr txBox="1"/>
          <p:nvPr>
            <p:ph type="title"/>
          </p:nvPr>
        </p:nvSpPr>
        <p:spPr>
          <a:xfrm>
            <a:off x="1804925" y="575950"/>
            <a:ext cx="69168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Uses of Thermoelectric Generators</a:t>
            </a:r>
            <a:endParaRPr/>
          </a:p>
        </p:txBody>
      </p:sp>
      <p:pic>
        <p:nvPicPr>
          <p:cNvPr id="103" name="Shape 103"/>
          <p:cNvPicPr preferRelativeResize="0"/>
          <p:nvPr/>
        </p:nvPicPr>
        <p:blipFill>
          <a:blip r:embed="rId3">
            <a:alphaModFix/>
          </a:blip>
          <a:stretch>
            <a:fillRect/>
          </a:stretch>
        </p:blipFill>
        <p:spPr>
          <a:xfrm>
            <a:off x="125875" y="1211337"/>
            <a:ext cx="3065199" cy="1631475"/>
          </a:xfrm>
          <a:prstGeom prst="rect">
            <a:avLst/>
          </a:prstGeom>
          <a:noFill/>
          <a:ln>
            <a:noFill/>
          </a:ln>
        </p:spPr>
      </p:pic>
      <p:pic>
        <p:nvPicPr>
          <p:cNvPr id="104" name="Shape 104"/>
          <p:cNvPicPr preferRelativeResize="0"/>
          <p:nvPr/>
        </p:nvPicPr>
        <p:blipFill>
          <a:blip r:embed="rId4">
            <a:alphaModFix/>
          </a:blip>
          <a:stretch>
            <a:fillRect/>
          </a:stretch>
        </p:blipFill>
        <p:spPr>
          <a:xfrm>
            <a:off x="6269150" y="1211350"/>
            <a:ext cx="2452575" cy="1948050"/>
          </a:xfrm>
          <a:prstGeom prst="rect">
            <a:avLst/>
          </a:prstGeom>
          <a:noFill/>
          <a:ln>
            <a:noFill/>
          </a:ln>
        </p:spPr>
      </p:pic>
      <p:pic>
        <p:nvPicPr>
          <p:cNvPr id="105" name="Shape 105"/>
          <p:cNvPicPr preferRelativeResize="0"/>
          <p:nvPr/>
        </p:nvPicPr>
        <p:blipFill>
          <a:blip r:embed="rId5">
            <a:alphaModFix/>
          </a:blip>
          <a:stretch>
            <a:fillRect/>
          </a:stretch>
        </p:blipFill>
        <p:spPr>
          <a:xfrm>
            <a:off x="2881175" y="2884550"/>
            <a:ext cx="3257536" cy="180122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DBCA"/>
            </a:gs>
            <a:gs pos="100000">
              <a:srgbClr val="FA844D"/>
            </a:gs>
          </a:gsLst>
          <a:path path="circle">
            <a:fillToRect b="50%" l="50%" r="50%" t="50%"/>
          </a:path>
          <a:tileRect/>
        </a:gradFill>
      </p:bgPr>
    </p:bg>
    <p:spTree>
      <p:nvGrpSpPr>
        <p:cNvPr id="109" name="Shape 109"/>
        <p:cNvGrpSpPr/>
        <p:nvPr/>
      </p:nvGrpSpPr>
      <p:grpSpPr>
        <a:xfrm>
          <a:off x="0" y="0"/>
          <a:ext cx="0" cy="0"/>
          <a:chOff x="0" y="0"/>
          <a:chExt cx="0" cy="0"/>
        </a:xfrm>
      </p:grpSpPr>
      <p:sp>
        <p:nvSpPr>
          <p:cNvPr id="110" name="Shape 110"/>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Mission Statement</a:t>
            </a:r>
            <a:endParaRPr/>
          </a:p>
        </p:txBody>
      </p:sp>
      <p:sp>
        <p:nvSpPr>
          <p:cNvPr id="111" name="Shape 111"/>
          <p:cNvSpPr txBox="1"/>
          <p:nvPr>
            <p:ph idx="1" type="body"/>
          </p:nvPr>
        </p:nvSpPr>
        <p:spPr>
          <a:xfrm>
            <a:off x="2400262" y="1211351"/>
            <a:ext cx="6321600" cy="3002400"/>
          </a:xfrm>
          <a:prstGeom prst="rect">
            <a:avLst/>
          </a:prstGeom>
        </p:spPr>
        <p:txBody>
          <a:bodyPr anchorCtr="0" anchor="t" bIns="91425" lIns="91425" spcFirstLastPara="1" rIns="91425" wrap="square" tIns="91425">
            <a:noAutofit/>
          </a:bodyPr>
          <a:lstStyle/>
          <a:p>
            <a:pPr indent="0" lvl="0" marL="0" rtl="0">
              <a:lnSpc>
                <a:spcPct val="200000"/>
              </a:lnSpc>
              <a:spcBef>
                <a:spcPts val="0"/>
              </a:spcBef>
              <a:spcAft>
                <a:spcPts val="0"/>
              </a:spcAft>
              <a:buClr>
                <a:schemeClr val="dk2"/>
              </a:buClr>
              <a:buSzPts val="1100"/>
              <a:buFont typeface="Arial"/>
              <a:buNone/>
            </a:pPr>
            <a:r>
              <a:rPr lang="en" sz="1400">
                <a:latin typeface="Times New Roman"/>
                <a:ea typeface="Times New Roman"/>
                <a:cs typeface="Times New Roman"/>
                <a:sym typeface="Times New Roman"/>
              </a:rPr>
              <a:t> </a:t>
            </a:r>
            <a:r>
              <a:rPr lang="en" sz="1400">
                <a:latin typeface="Times New Roman"/>
                <a:ea typeface="Times New Roman"/>
                <a:cs typeface="Times New Roman"/>
                <a:sym typeface="Times New Roman"/>
              </a:rPr>
              <a:t>Thermal</a:t>
            </a:r>
            <a:r>
              <a:rPr lang="en" sz="1400">
                <a:latin typeface="Times New Roman"/>
                <a:ea typeface="Times New Roman"/>
                <a:cs typeface="Times New Roman"/>
                <a:sym typeface="Times New Roman"/>
              </a:rPr>
              <a:t> energy conversion, only seen on on a large scale, can be condensed in size and used for simple actions like charging one’s phone. My goal is to divert from wasting electricity and to use thermal energy to charge one’s devices. With a significant amount of supply of electrical energy just by pouring boiled water into a bottle, campers no longer have to rely on the limited electricity supply from batteries.  By producing a small-scale thermoelectric generator, campers can produce limitless amount of electrical energy through the heat of any liquid. </a:t>
            </a:r>
            <a:endParaRPr sz="1400">
              <a:latin typeface="Times New Roman"/>
              <a:ea typeface="Times New Roman"/>
              <a:cs typeface="Times New Roman"/>
              <a:sym typeface="Times New Roman"/>
            </a:endParaRPr>
          </a:p>
          <a:p>
            <a:pPr indent="0" lvl="0" marL="0">
              <a:spcBef>
                <a:spcPts val="0"/>
              </a:spcBef>
              <a:spcAft>
                <a:spcPts val="160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 name="Shape 115"/>
        <p:cNvGrpSpPr/>
        <p:nvPr/>
      </p:nvGrpSpPr>
      <p:grpSpPr>
        <a:xfrm>
          <a:off x="0" y="0"/>
          <a:ext cx="0" cy="0"/>
          <a:chOff x="0" y="0"/>
          <a:chExt cx="0" cy="0"/>
        </a:xfrm>
      </p:grpSpPr>
      <p:pic>
        <p:nvPicPr>
          <p:cNvPr id="116" name="Shape 116"/>
          <p:cNvPicPr preferRelativeResize="0"/>
          <p:nvPr/>
        </p:nvPicPr>
        <p:blipFill>
          <a:blip r:embed="rId3">
            <a:alphaModFix amt="68000"/>
          </a:blip>
          <a:stretch>
            <a:fillRect/>
          </a:stretch>
        </p:blipFill>
        <p:spPr>
          <a:xfrm>
            <a:off x="0" y="0"/>
            <a:ext cx="9144000" cy="5143499"/>
          </a:xfrm>
          <a:prstGeom prst="rect">
            <a:avLst/>
          </a:prstGeom>
          <a:noFill/>
          <a:ln>
            <a:noFill/>
          </a:ln>
        </p:spPr>
      </p:pic>
      <p:sp>
        <p:nvSpPr>
          <p:cNvPr id="117" name="Shape 117"/>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Target Audience</a:t>
            </a:r>
            <a:endParaRPr/>
          </a:p>
        </p:txBody>
      </p:sp>
      <p:sp>
        <p:nvSpPr>
          <p:cNvPr id="118" name="Shape 118"/>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a:spcBef>
                <a:spcPts val="0"/>
              </a:spcBef>
              <a:spcAft>
                <a:spcPts val="0"/>
              </a:spcAft>
              <a:buSzPts val="1800"/>
              <a:buChar char="●"/>
            </a:pPr>
            <a:r>
              <a:rPr lang="en"/>
              <a:t>Long-Term Campers </a:t>
            </a:r>
            <a:endParaRPr/>
          </a:p>
        </p:txBody>
      </p:sp>
      <p:pic>
        <p:nvPicPr>
          <p:cNvPr id="119" name="Shape 119"/>
          <p:cNvPicPr preferRelativeResize="0"/>
          <p:nvPr/>
        </p:nvPicPr>
        <p:blipFill>
          <a:blip r:embed="rId4">
            <a:alphaModFix/>
          </a:blip>
          <a:stretch>
            <a:fillRect/>
          </a:stretch>
        </p:blipFill>
        <p:spPr>
          <a:xfrm>
            <a:off x="6042069" y="2054525"/>
            <a:ext cx="1848173" cy="266884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100000">
              <a:srgbClr val="B3B3B3"/>
            </a:gs>
          </a:gsLst>
          <a:path path="circle">
            <a:fillToRect b="50%" l="50%" r="50%" t="50%"/>
          </a:path>
          <a:tileRect/>
        </a:gradFill>
      </p:bgPr>
    </p:bg>
    <p:spTree>
      <p:nvGrpSpPr>
        <p:cNvPr id="123" name="Shape 123"/>
        <p:cNvGrpSpPr/>
        <p:nvPr/>
      </p:nvGrpSpPr>
      <p:grpSpPr>
        <a:xfrm>
          <a:off x="0" y="0"/>
          <a:ext cx="0" cy="0"/>
          <a:chOff x="0" y="0"/>
          <a:chExt cx="0" cy="0"/>
        </a:xfrm>
      </p:grpSpPr>
      <p:sp>
        <p:nvSpPr>
          <p:cNvPr id="124" name="Shape 124"/>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Materials </a:t>
            </a:r>
            <a:endParaRPr/>
          </a:p>
        </p:txBody>
      </p:sp>
      <p:sp>
        <p:nvSpPr>
          <p:cNvPr id="125" name="Shape 125"/>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04800" lvl="0" marL="457200" rtl="0">
              <a:spcBef>
                <a:spcPts val="0"/>
              </a:spcBef>
              <a:spcAft>
                <a:spcPts val="0"/>
              </a:spcAft>
              <a:buClr>
                <a:srgbClr val="000000"/>
              </a:buClr>
              <a:buSzPts val="1200"/>
              <a:buFont typeface="Times New Roman"/>
              <a:buChar char="●"/>
            </a:pPr>
            <a:r>
              <a:rPr b="1" lang="en" sz="1200">
                <a:solidFill>
                  <a:srgbClr val="000000"/>
                </a:solidFill>
                <a:latin typeface="Times New Roman"/>
                <a:ea typeface="Times New Roman"/>
                <a:cs typeface="Times New Roman"/>
                <a:sym typeface="Times New Roman"/>
              </a:rPr>
              <a:t>Thermoelectric Cooler Cooling Peltier Plate Module</a:t>
            </a:r>
            <a:r>
              <a:rPr b="1" lang="en" sz="1200">
                <a:solidFill>
                  <a:srgbClr val="000000"/>
                </a:solidFill>
                <a:latin typeface="Times New Roman"/>
                <a:ea typeface="Times New Roman"/>
                <a:cs typeface="Times New Roman"/>
                <a:sym typeface="Times New Roman"/>
              </a:rPr>
              <a:t>: $2.15</a:t>
            </a:r>
            <a:endParaRPr b="1" sz="1200">
              <a:solidFill>
                <a:srgbClr val="000000"/>
              </a:solidFill>
              <a:latin typeface="Times New Roman"/>
              <a:ea typeface="Times New Roman"/>
              <a:cs typeface="Times New Roman"/>
              <a:sym typeface="Times New Roman"/>
            </a:endParaRPr>
          </a:p>
          <a:p>
            <a:pPr indent="-304800" lvl="0" marL="457200" rtl="0">
              <a:spcBef>
                <a:spcPts val="0"/>
              </a:spcBef>
              <a:spcAft>
                <a:spcPts val="0"/>
              </a:spcAft>
              <a:buClr>
                <a:srgbClr val="000000"/>
              </a:buClr>
              <a:buSzPts val="1200"/>
              <a:buFont typeface="Times New Roman"/>
              <a:buChar char="●"/>
            </a:pPr>
            <a:r>
              <a:rPr b="1" lang="en" sz="1200">
                <a:solidFill>
                  <a:srgbClr val="000000"/>
                </a:solidFill>
                <a:latin typeface="Times New Roman"/>
                <a:ea typeface="Times New Roman"/>
                <a:cs typeface="Times New Roman"/>
                <a:sym typeface="Times New Roman"/>
              </a:rPr>
              <a:t>USB Buck Voltage Converter: $2.38</a:t>
            </a:r>
            <a:endParaRPr b="1" sz="1200">
              <a:solidFill>
                <a:srgbClr val="000000"/>
              </a:solidFill>
              <a:latin typeface="Times New Roman"/>
              <a:ea typeface="Times New Roman"/>
              <a:cs typeface="Times New Roman"/>
              <a:sym typeface="Times New Roman"/>
            </a:endParaRPr>
          </a:p>
          <a:p>
            <a:pPr indent="-304800" lvl="0" marL="457200" rtl="0">
              <a:spcBef>
                <a:spcPts val="0"/>
              </a:spcBef>
              <a:spcAft>
                <a:spcPts val="0"/>
              </a:spcAft>
              <a:buClr>
                <a:srgbClr val="000000"/>
              </a:buClr>
              <a:buSzPts val="1200"/>
              <a:buFont typeface="Times New Roman"/>
              <a:buChar char="●"/>
            </a:pPr>
            <a:r>
              <a:rPr b="1" lang="en" sz="1200">
                <a:solidFill>
                  <a:srgbClr val="000000"/>
                </a:solidFill>
                <a:latin typeface="Times New Roman"/>
                <a:ea typeface="Times New Roman"/>
                <a:cs typeface="Times New Roman"/>
                <a:sym typeface="Times New Roman"/>
              </a:rPr>
              <a:t>Thermal Conductive Silicone Glue: $4.99</a:t>
            </a:r>
            <a:endParaRPr b="1" sz="1200">
              <a:solidFill>
                <a:srgbClr val="000000"/>
              </a:solidFill>
              <a:latin typeface="Times New Roman"/>
              <a:ea typeface="Times New Roman"/>
              <a:cs typeface="Times New Roman"/>
              <a:sym typeface="Times New Roman"/>
            </a:endParaRPr>
          </a:p>
          <a:p>
            <a:pPr indent="-304800" lvl="0" marL="457200" rtl="0">
              <a:spcBef>
                <a:spcPts val="0"/>
              </a:spcBef>
              <a:spcAft>
                <a:spcPts val="0"/>
              </a:spcAft>
              <a:buClr>
                <a:srgbClr val="000000"/>
              </a:buClr>
              <a:buSzPts val="1200"/>
              <a:buFont typeface="Times New Roman"/>
              <a:buChar char="●"/>
            </a:pPr>
            <a:r>
              <a:rPr b="1" lang="en" sz="1200">
                <a:solidFill>
                  <a:srgbClr val="000000"/>
                </a:solidFill>
                <a:latin typeface="Times New Roman"/>
                <a:ea typeface="Times New Roman"/>
                <a:cs typeface="Times New Roman"/>
                <a:sym typeface="Times New Roman"/>
              </a:rPr>
              <a:t>Rubber Sheets: $10.86</a:t>
            </a:r>
            <a:endParaRPr b="1" sz="1200">
              <a:solidFill>
                <a:srgbClr val="000000"/>
              </a:solidFill>
              <a:latin typeface="Times New Roman"/>
              <a:ea typeface="Times New Roman"/>
              <a:cs typeface="Times New Roman"/>
              <a:sym typeface="Times New Roman"/>
            </a:endParaRPr>
          </a:p>
        </p:txBody>
      </p:sp>
      <p:pic>
        <p:nvPicPr>
          <p:cNvPr id="126" name="Shape 126"/>
          <p:cNvPicPr preferRelativeResize="0"/>
          <p:nvPr/>
        </p:nvPicPr>
        <p:blipFill>
          <a:blip r:embed="rId3">
            <a:alphaModFix/>
          </a:blip>
          <a:stretch>
            <a:fillRect/>
          </a:stretch>
        </p:blipFill>
        <p:spPr>
          <a:xfrm>
            <a:off x="7578699" y="1211355"/>
            <a:ext cx="1301050" cy="1301050"/>
          </a:xfrm>
          <a:prstGeom prst="rect">
            <a:avLst/>
          </a:prstGeom>
          <a:noFill/>
          <a:ln>
            <a:noFill/>
          </a:ln>
        </p:spPr>
      </p:pic>
      <p:pic>
        <p:nvPicPr>
          <p:cNvPr id="127" name="Shape 127"/>
          <p:cNvPicPr preferRelativeResize="0"/>
          <p:nvPr/>
        </p:nvPicPr>
        <p:blipFill>
          <a:blip r:embed="rId4">
            <a:alphaModFix/>
          </a:blip>
          <a:stretch>
            <a:fillRect/>
          </a:stretch>
        </p:blipFill>
        <p:spPr>
          <a:xfrm>
            <a:off x="5484575" y="3232356"/>
            <a:ext cx="1854600" cy="1237950"/>
          </a:xfrm>
          <a:prstGeom prst="rect">
            <a:avLst/>
          </a:prstGeom>
          <a:noFill/>
          <a:ln>
            <a:noFill/>
          </a:ln>
        </p:spPr>
      </p:pic>
      <p:pic>
        <p:nvPicPr>
          <p:cNvPr id="128" name="Shape 128"/>
          <p:cNvPicPr preferRelativeResize="0"/>
          <p:nvPr/>
        </p:nvPicPr>
        <p:blipFill>
          <a:blip r:embed="rId5">
            <a:alphaModFix/>
          </a:blip>
          <a:stretch>
            <a:fillRect/>
          </a:stretch>
        </p:blipFill>
        <p:spPr>
          <a:xfrm>
            <a:off x="2927600" y="3165929"/>
            <a:ext cx="1370825" cy="1370825"/>
          </a:xfrm>
          <a:prstGeom prst="rect">
            <a:avLst/>
          </a:prstGeom>
          <a:noFill/>
          <a:ln>
            <a:noFill/>
          </a:ln>
        </p:spPr>
      </p:pic>
      <p:sp>
        <p:nvSpPr>
          <p:cNvPr id="129" name="Shape 129"/>
          <p:cNvSpPr txBox="1"/>
          <p:nvPr/>
        </p:nvSpPr>
        <p:spPr>
          <a:xfrm>
            <a:off x="350900" y="3089525"/>
            <a:ext cx="1985400" cy="13707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b="1" lang="en"/>
              <a:t>Total Cost:</a:t>
            </a:r>
            <a:endParaRPr b="1"/>
          </a:p>
          <a:p>
            <a:pPr indent="0" lvl="0" marL="0">
              <a:spcBef>
                <a:spcPts val="0"/>
              </a:spcBef>
              <a:spcAft>
                <a:spcPts val="0"/>
              </a:spcAft>
              <a:buNone/>
            </a:pPr>
            <a:r>
              <a:rPr b="1" lang="en"/>
              <a:t>$37.58 </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DFE9FB"/>
            </a:gs>
            <a:gs pos="100000">
              <a:srgbClr val="6E9BE7"/>
            </a:gs>
          </a:gsLst>
          <a:path path="circle">
            <a:fillToRect b="50%" l="50%" r="50%" t="50%"/>
          </a:path>
          <a:tileRect/>
        </a:gradFill>
      </p:bgPr>
    </p:bg>
    <p:spTree>
      <p:nvGrpSpPr>
        <p:cNvPr id="133" name="Shape 133"/>
        <p:cNvGrpSpPr/>
        <p:nvPr/>
      </p:nvGrpSpPr>
      <p:grpSpPr>
        <a:xfrm>
          <a:off x="0" y="0"/>
          <a:ext cx="0" cy="0"/>
          <a:chOff x="0" y="0"/>
          <a:chExt cx="0" cy="0"/>
        </a:xfrm>
      </p:grpSpPr>
      <p:sp>
        <p:nvSpPr>
          <p:cNvPr id="134" name="Shape 134"/>
          <p:cNvSpPr txBox="1"/>
          <p:nvPr>
            <p:ph type="title"/>
          </p:nvPr>
        </p:nvSpPr>
        <p:spPr>
          <a:xfrm>
            <a:off x="1240950" y="575950"/>
            <a:ext cx="7480800" cy="635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How Thermoelectric Plates Work? </a:t>
            </a:r>
            <a:endParaRPr/>
          </a:p>
        </p:txBody>
      </p:sp>
      <p:pic>
        <p:nvPicPr>
          <p:cNvPr id="135" name="Shape 135"/>
          <p:cNvPicPr preferRelativeResize="0"/>
          <p:nvPr/>
        </p:nvPicPr>
        <p:blipFill>
          <a:blip r:embed="rId3">
            <a:alphaModFix/>
          </a:blip>
          <a:stretch>
            <a:fillRect/>
          </a:stretch>
        </p:blipFill>
        <p:spPr>
          <a:xfrm>
            <a:off x="1847150" y="1429225"/>
            <a:ext cx="5449699" cy="30654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wiss">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